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sldIdLst>
    <p:sldId id="288" r:id="rId3"/>
    <p:sldId id="3803" r:id="rId4"/>
    <p:sldId id="434" r:id="rId5"/>
    <p:sldId id="3804" r:id="rId6"/>
    <p:sldId id="3832" r:id="rId7"/>
    <p:sldId id="3811" r:id="rId8"/>
    <p:sldId id="264" r:id="rId9"/>
    <p:sldId id="3809" r:id="rId10"/>
    <p:sldId id="3833" r:id="rId11"/>
    <p:sldId id="3834" r:id="rId12"/>
    <p:sldId id="3835" r:id="rId13"/>
    <p:sldId id="3836" r:id="rId14"/>
    <p:sldId id="3837" r:id="rId15"/>
    <p:sldId id="383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0D8CA"/>
    <a:srgbClr val="FF9080"/>
    <a:srgbClr val="8FC0E6"/>
    <a:srgbClr val="46494F"/>
    <a:srgbClr val="EE7505"/>
    <a:srgbClr val="FFDD76"/>
    <a:srgbClr val="EDD2F8"/>
    <a:srgbClr val="F0F0F0"/>
    <a:srgbClr val="6A6F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690" autoAdjust="0"/>
    <p:restoredTop sz="94660"/>
  </p:normalViewPr>
  <p:slideViewPr>
    <p:cSldViewPr snapToGrid="0">
      <p:cViewPr varScale="1">
        <p:scale>
          <a:sx n="128" d="100"/>
          <a:sy n="128" d="100"/>
        </p:scale>
        <p:origin x="792" y="176"/>
      </p:cViewPr>
      <p:guideLst/>
    </p:cSldViewPr>
  </p:slideViewPr>
  <p:notesTextViewPr>
    <p:cViewPr>
      <p:scale>
        <a:sx n="1" d="1"/>
        <a:sy n="1" d="1"/>
      </p:scale>
      <p:origin x="0" y="0"/>
    </p:cViewPr>
  </p:notesTextViewPr>
  <p:sorterViewPr>
    <p:cViewPr>
      <p:scale>
        <a:sx n="140" d="100"/>
        <a:sy n="14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71388E-6810-4784-B4F5-63F2A6BC81E8}" type="datetimeFigureOut">
              <a:rPr lang="en-GB" smtClean="0"/>
              <a:t>10/03/2023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813221-83D7-4F58-9EE2-7F4037487700}" type="slidenum">
              <a:rPr lang="en-GB" smtClean="0"/>
              <a:t>‹#›</a:t>
            </a:fld>
            <a:endParaRPr lang="en-GB"/>
          </a:p>
        </p:txBody>
      </p:sp>
    </p:spTree>
    <p:extLst>
      <p:ext uri="{BB962C8B-B14F-4D97-AF65-F5344CB8AC3E}">
        <p14:creationId xmlns:p14="http://schemas.microsoft.com/office/powerpoint/2010/main" val="3174415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endParaRPr lang="en-GB" dirty="0"/>
          </a:p>
        </p:txBody>
      </p:sp>
      <p:sp>
        <p:nvSpPr>
          <p:cNvPr id="4" name="Slide Number Placeholder 3"/>
          <p:cNvSpPr>
            <a:spLocks noGrp="1"/>
          </p:cNvSpPr>
          <p:nvPr>
            <p:ph type="sldNum" sz="quarter" idx="5"/>
          </p:nvPr>
        </p:nvSpPr>
        <p:spPr/>
        <p:txBody>
          <a:bodyPr/>
          <a:lstStyle/>
          <a:p>
            <a:fld id="{6DA97AE4-F46E-434C-BE0B-269981BFE744}" type="slidenum">
              <a:rPr lang="en-GB" smtClean="0"/>
              <a:t>1</a:t>
            </a:fld>
            <a:endParaRPr lang="en-GB"/>
          </a:p>
        </p:txBody>
      </p:sp>
    </p:spTree>
    <p:extLst>
      <p:ext uri="{BB962C8B-B14F-4D97-AF65-F5344CB8AC3E}">
        <p14:creationId xmlns:p14="http://schemas.microsoft.com/office/powerpoint/2010/main" val="2591873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2</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94274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B13A3B-3C15-6F4D-BCC4-AE874589B514}" type="slidenum">
              <a:rPr lang="en-US" smtClean="0"/>
              <a:t>3</a:t>
            </a:fld>
            <a:endParaRPr lang="en-US"/>
          </a:p>
        </p:txBody>
      </p:sp>
    </p:spTree>
    <p:extLst>
      <p:ext uri="{BB962C8B-B14F-4D97-AF65-F5344CB8AC3E}">
        <p14:creationId xmlns:p14="http://schemas.microsoft.com/office/powerpoint/2010/main" val="3785041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4</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39614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r>
              <a:rPr lang="en-GB" dirty="0"/>
              <a:t>Move small title to set corner</a:t>
            </a:r>
          </a:p>
          <a:p>
            <a:pPr>
              <a:buFontTx/>
              <a:buChar char="-"/>
            </a:pPr>
            <a:r>
              <a:rPr lang="en-GB" dirty="0"/>
              <a:t>Increase line spacing between titles and subtext</a:t>
            </a:r>
          </a:p>
        </p:txBody>
      </p:sp>
      <p:sp>
        <p:nvSpPr>
          <p:cNvPr id="4" name="Slide Number Placeholder 3"/>
          <p:cNvSpPr>
            <a:spLocks noGrp="1"/>
          </p:cNvSpPr>
          <p:nvPr>
            <p:ph type="sldNum" sz="quarter" idx="5"/>
          </p:nvPr>
        </p:nvSpPr>
        <p:spPr/>
        <p:txBody>
          <a:bodyPr/>
          <a:lstStyle/>
          <a:p>
            <a:fld id="{6DA97AE4-F46E-434C-BE0B-269981BFE744}" type="slidenum">
              <a:rPr lang="en-GB" smtClean="0"/>
              <a:t>14</a:t>
            </a:fld>
            <a:endParaRPr lang="en-GB"/>
          </a:p>
        </p:txBody>
      </p:sp>
    </p:spTree>
    <p:extLst>
      <p:ext uri="{BB962C8B-B14F-4D97-AF65-F5344CB8AC3E}">
        <p14:creationId xmlns:p14="http://schemas.microsoft.com/office/powerpoint/2010/main" val="40585875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4" name="Graphic 13" descr="Group">
            <a:extLst>
              <a:ext uri="{FF2B5EF4-FFF2-40B4-BE49-F238E27FC236}">
                <a16:creationId xmlns:a16="http://schemas.microsoft.com/office/drawing/2014/main" id="{C2651B74-8414-4677-9BC0-C3B0B97EF843}"/>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213631" y="3880977"/>
            <a:ext cx="3764736" cy="3764736"/>
          </a:xfrm>
          <a:prstGeom prst="rect">
            <a:avLst/>
          </a:prstGeom>
        </p:spPr>
      </p:pic>
    </p:spTree>
    <p:extLst>
      <p:ext uri="{BB962C8B-B14F-4D97-AF65-F5344CB8AC3E}">
        <p14:creationId xmlns:p14="http://schemas.microsoft.com/office/powerpoint/2010/main" val="3358272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1B678-2CDB-4B24-AD25-4B1152BA9D5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8CB20D7-750B-40C2-BFC8-8637DE76915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8575637-7D7F-4C35-8691-76F85067EA67}"/>
              </a:ext>
            </a:extLst>
          </p:cNvPr>
          <p:cNvSpPr>
            <a:spLocks noGrp="1"/>
          </p:cNvSpPr>
          <p:nvPr>
            <p:ph type="dt" sz="half" idx="10"/>
          </p:nvPr>
        </p:nvSpPr>
        <p:spPr/>
        <p:txBody>
          <a:bodyPr/>
          <a:lstStyle/>
          <a:p>
            <a:fld id="{8F0B55B3-D777-4E12-8631-E821A79CFD0D}" type="datetimeFigureOut">
              <a:rPr lang="en-GB" smtClean="0"/>
              <a:t>10/03/2023</a:t>
            </a:fld>
            <a:endParaRPr lang="en-GB"/>
          </a:p>
        </p:txBody>
      </p:sp>
      <p:sp>
        <p:nvSpPr>
          <p:cNvPr id="5" name="Footer Placeholder 4">
            <a:extLst>
              <a:ext uri="{FF2B5EF4-FFF2-40B4-BE49-F238E27FC236}">
                <a16:creationId xmlns:a16="http://schemas.microsoft.com/office/drawing/2014/main" id="{AD491DD6-1DA7-4DC7-8715-E982BF402B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353E779-9DDC-4364-B5B6-A5563C433508}"/>
              </a:ext>
            </a:extLst>
          </p:cNvPr>
          <p:cNvSpPr>
            <a:spLocks noGrp="1"/>
          </p:cNvSpPr>
          <p:nvPr>
            <p:ph type="sldNum" sz="quarter" idx="12"/>
          </p:nvPr>
        </p:nvSpPr>
        <p:spPr/>
        <p:txBody>
          <a:bodyPr/>
          <a:lstStyle/>
          <a:p>
            <a:fld id="{AC20C578-8EDB-42A8-B453-DF968CD3C211}" type="slidenum">
              <a:rPr lang="en-GB" smtClean="0"/>
              <a:t>‹#›</a:t>
            </a:fld>
            <a:endParaRPr lang="en-GB"/>
          </a:p>
        </p:txBody>
      </p:sp>
    </p:spTree>
    <p:extLst>
      <p:ext uri="{BB962C8B-B14F-4D97-AF65-F5344CB8AC3E}">
        <p14:creationId xmlns:p14="http://schemas.microsoft.com/office/powerpoint/2010/main" val="835491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168BF4-1363-41D6-8347-C0634DE69CD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6E23A1F-422E-49AD-A34B-E62D98F645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734F5A3-CEEF-4001-AD83-6B49D0A6F573}"/>
              </a:ext>
            </a:extLst>
          </p:cNvPr>
          <p:cNvSpPr>
            <a:spLocks noGrp="1"/>
          </p:cNvSpPr>
          <p:nvPr>
            <p:ph type="dt" sz="half" idx="10"/>
          </p:nvPr>
        </p:nvSpPr>
        <p:spPr/>
        <p:txBody>
          <a:bodyPr/>
          <a:lstStyle/>
          <a:p>
            <a:fld id="{8F0B55B3-D777-4E12-8631-E821A79CFD0D}" type="datetimeFigureOut">
              <a:rPr lang="en-GB" smtClean="0"/>
              <a:t>10/03/2023</a:t>
            </a:fld>
            <a:endParaRPr lang="en-GB"/>
          </a:p>
        </p:txBody>
      </p:sp>
      <p:sp>
        <p:nvSpPr>
          <p:cNvPr id="5" name="Footer Placeholder 4">
            <a:extLst>
              <a:ext uri="{FF2B5EF4-FFF2-40B4-BE49-F238E27FC236}">
                <a16:creationId xmlns:a16="http://schemas.microsoft.com/office/drawing/2014/main" id="{E4AA17EB-3359-4774-BC69-D7A5ACE6B2F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6673A13-92B1-459E-81AD-8B270FF60CE3}"/>
              </a:ext>
            </a:extLst>
          </p:cNvPr>
          <p:cNvSpPr>
            <a:spLocks noGrp="1"/>
          </p:cNvSpPr>
          <p:nvPr>
            <p:ph type="sldNum" sz="quarter" idx="12"/>
          </p:nvPr>
        </p:nvSpPr>
        <p:spPr/>
        <p:txBody>
          <a:bodyPr/>
          <a:lstStyle/>
          <a:p>
            <a:fld id="{AC20C578-8EDB-42A8-B453-DF968CD3C211}" type="slidenum">
              <a:rPr lang="en-GB" smtClean="0"/>
              <a:t>‹#›</a:t>
            </a:fld>
            <a:endParaRPr lang="en-GB"/>
          </a:p>
        </p:txBody>
      </p:sp>
    </p:spTree>
    <p:extLst>
      <p:ext uri="{BB962C8B-B14F-4D97-AF65-F5344CB8AC3E}">
        <p14:creationId xmlns:p14="http://schemas.microsoft.com/office/powerpoint/2010/main" val="4157366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33451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B9545-23A3-4174-9198-3E56AB49A6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393A9A3-C7D8-445F-A575-ADC7BC7086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A8143D3-FCB6-432B-99BA-5837E96389E9}"/>
              </a:ext>
            </a:extLst>
          </p:cNvPr>
          <p:cNvSpPr>
            <a:spLocks noGrp="1"/>
          </p:cNvSpPr>
          <p:nvPr>
            <p:ph type="dt" sz="half" idx="10"/>
          </p:nvPr>
        </p:nvSpPr>
        <p:spPr/>
        <p:txBody>
          <a:bodyPr/>
          <a:lstStyle/>
          <a:p>
            <a:fld id="{B1DEA13A-2FF7-48DF-BAA2-393C78D59C0D}" type="datetimeFigureOut">
              <a:rPr lang="en-GB" smtClean="0"/>
              <a:t>10/03/2023</a:t>
            </a:fld>
            <a:endParaRPr lang="en-GB"/>
          </a:p>
        </p:txBody>
      </p:sp>
      <p:sp>
        <p:nvSpPr>
          <p:cNvPr id="5" name="Footer Placeholder 4">
            <a:extLst>
              <a:ext uri="{FF2B5EF4-FFF2-40B4-BE49-F238E27FC236}">
                <a16:creationId xmlns:a16="http://schemas.microsoft.com/office/drawing/2014/main" id="{53322BAE-F3FB-4D71-BB25-96A12FA740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3F1E7D-CE71-4389-945D-C9C8561C0363}"/>
              </a:ext>
            </a:extLst>
          </p:cNvPr>
          <p:cNvSpPr>
            <a:spLocks noGrp="1"/>
          </p:cNvSpPr>
          <p:nvPr>
            <p:ph type="sldNum" sz="quarter" idx="12"/>
          </p:nvPr>
        </p:nvSpPr>
        <p:spPr/>
        <p:txBody>
          <a:bodyPr/>
          <a:lstStyle/>
          <a:p>
            <a:fld id="{991BCF43-C591-4DFD-ADDA-A06049F8D449}" type="slidenum">
              <a:rPr lang="en-GB" smtClean="0"/>
              <a:t>‹#›</a:t>
            </a:fld>
            <a:endParaRPr lang="en-GB"/>
          </a:p>
        </p:txBody>
      </p:sp>
    </p:spTree>
    <p:extLst>
      <p:ext uri="{BB962C8B-B14F-4D97-AF65-F5344CB8AC3E}">
        <p14:creationId xmlns:p14="http://schemas.microsoft.com/office/powerpoint/2010/main" val="15631240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6B573-B45C-4A5A-8F0C-71CC90110F6F}"/>
              </a:ext>
            </a:extLst>
          </p:cNvPr>
          <p:cNvSpPr>
            <a:spLocks noGrp="1"/>
          </p:cNvSpPr>
          <p:nvPr>
            <p:ph type="title"/>
          </p:nvPr>
        </p:nvSpPr>
        <p:spPr/>
        <p:txBody>
          <a:bodyPr/>
          <a:lstStyle>
            <a:lvl1pPr>
              <a:defRPr>
                <a:latin typeface="Source Sans Pro Light" panose="020B0403030403020204" pitchFamily="34" charset="0"/>
                <a:ea typeface="Source Sans Pro Light" panose="020B040303040302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1CE19A98-92D1-4C6F-BDFA-3AE3BA010E34}"/>
              </a:ext>
            </a:extLst>
          </p:cNvPr>
          <p:cNvSpPr>
            <a:spLocks noGrp="1"/>
          </p:cNvSpPr>
          <p:nvPr>
            <p:ph idx="1"/>
          </p:nvPr>
        </p:nvSpPr>
        <p:spPr/>
        <p:txBody>
          <a:bodyPr/>
          <a:lstStyle>
            <a:lvl1pPr>
              <a:defRPr>
                <a:latin typeface="Source Sans Pro Light" panose="020B0403030403020204" pitchFamily="34" charset="0"/>
                <a:ea typeface="Source Sans Pro Light" panose="020B0403030403020204" pitchFamily="34" charset="0"/>
              </a:defRPr>
            </a:lvl1pPr>
            <a:lvl2pPr>
              <a:defRPr>
                <a:latin typeface="Source Sans Pro Light" panose="020B0403030403020204" pitchFamily="34" charset="0"/>
                <a:ea typeface="Source Sans Pro Light" panose="020B0403030403020204" pitchFamily="34" charset="0"/>
              </a:defRPr>
            </a:lvl2pPr>
            <a:lvl3pPr>
              <a:defRPr>
                <a:latin typeface="Source Sans Pro Light" panose="020B0403030403020204" pitchFamily="34" charset="0"/>
                <a:ea typeface="Source Sans Pro Light" panose="020B0403030403020204" pitchFamily="34" charset="0"/>
              </a:defRPr>
            </a:lvl3pPr>
            <a:lvl4pPr>
              <a:defRPr>
                <a:latin typeface="Source Sans Pro Light" panose="020B0403030403020204" pitchFamily="34" charset="0"/>
                <a:ea typeface="Source Sans Pro Light" panose="020B0403030403020204" pitchFamily="34" charset="0"/>
              </a:defRPr>
            </a:lvl4pPr>
            <a:lvl5pPr>
              <a:defRPr>
                <a:latin typeface="Source Sans Pro Light" panose="020B0403030403020204" pitchFamily="34" charset="0"/>
                <a:ea typeface="Source Sans Pro Light" panose="020B04030304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A17159B7-2053-44CC-9D51-B553E0A6F3A2}"/>
              </a:ext>
            </a:extLst>
          </p:cNvPr>
          <p:cNvSpPr>
            <a:spLocks noGrp="1"/>
          </p:cNvSpPr>
          <p:nvPr>
            <p:ph type="dt" sz="half" idx="10"/>
          </p:nvPr>
        </p:nvSpPr>
        <p:spPr/>
        <p:txBody>
          <a:bodyPr/>
          <a:lstStyle/>
          <a:p>
            <a:fld id="{B1DEA13A-2FF7-48DF-BAA2-393C78D59C0D}" type="datetimeFigureOut">
              <a:rPr lang="en-GB" smtClean="0"/>
              <a:t>10/03/2023</a:t>
            </a:fld>
            <a:endParaRPr lang="en-GB"/>
          </a:p>
        </p:txBody>
      </p:sp>
      <p:sp>
        <p:nvSpPr>
          <p:cNvPr id="5" name="Footer Placeholder 4">
            <a:extLst>
              <a:ext uri="{FF2B5EF4-FFF2-40B4-BE49-F238E27FC236}">
                <a16:creationId xmlns:a16="http://schemas.microsoft.com/office/drawing/2014/main" id="{0DFB3C28-65EE-415B-A755-E9466A95102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25CB60-BC07-4267-993C-968791363D0E}"/>
              </a:ext>
            </a:extLst>
          </p:cNvPr>
          <p:cNvSpPr>
            <a:spLocks noGrp="1"/>
          </p:cNvSpPr>
          <p:nvPr>
            <p:ph type="sldNum" sz="quarter" idx="12"/>
          </p:nvPr>
        </p:nvSpPr>
        <p:spPr/>
        <p:txBody>
          <a:bodyPr/>
          <a:lstStyle/>
          <a:p>
            <a:fld id="{991BCF43-C591-4DFD-ADDA-A06049F8D449}" type="slidenum">
              <a:rPr lang="en-GB" smtClean="0"/>
              <a:t>‹#›</a:t>
            </a:fld>
            <a:endParaRPr lang="en-GB"/>
          </a:p>
        </p:txBody>
      </p:sp>
    </p:spTree>
    <p:extLst>
      <p:ext uri="{BB962C8B-B14F-4D97-AF65-F5344CB8AC3E}">
        <p14:creationId xmlns:p14="http://schemas.microsoft.com/office/powerpoint/2010/main" val="5857125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B0D60-912C-4F45-B7FF-AFA577649C13}"/>
              </a:ext>
            </a:extLst>
          </p:cNvPr>
          <p:cNvSpPr>
            <a:spLocks noGrp="1"/>
          </p:cNvSpPr>
          <p:nvPr>
            <p:ph type="title"/>
          </p:nvPr>
        </p:nvSpPr>
        <p:spPr>
          <a:xfrm>
            <a:off x="831850" y="1709738"/>
            <a:ext cx="10515600" cy="2852737"/>
          </a:xfrm>
        </p:spPr>
        <p:txBody>
          <a:bodyPr anchor="b"/>
          <a:lstStyle>
            <a:lvl1pPr>
              <a:defRPr sz="6000">
                <a:latin typeface="Source Sans Pro Semibold" panose="020B0603030403020204" pitchFamily="34" charset="0"/>
                <a:ea typeface="Source Sans Pro Semibold" panose="020B0603030403020204" pitchFamily="34" charset="0"/>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7C35474D-08C6-468B-ABD5-310AAA6D10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Source Sans Pro Light" panose="020B0403030403020204" pitchFamily="34" charset="0"/>
                <a:ea typeface="Source Sans Pro Light" panose="020B04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E9FF709-72E8-455E-B105-AA3C72D09999}"/>
              </a:ext>
            </a:extLst>
          </p:cNvPr>
          <p:cNvSpPr>
            <a:spLocks noGrp="1"/>
          </p:cNvSpPr>
          <p:nvPr>
            <p:ph type="dt" sz="half" idx="10"/>
          </p:nvPr>
        </p:nvSpPr>
        <p:spPr/>
        <p:txBody>
          <a:bodyPr/>
          <a:lstStyle/>
          <a:p>
            <a:fld id="{B1DEA13A-2FF7-48DF-BAA2-393C78D59C0D}" type="datetimeFigureOut">
              <a:rPr lang="en-GB" smtClean="0"/>
              <a:t>10/03/2023</a:t>
            </a:fld>
            <a:endParaRPr lang="en-GB"/>
          </a:p>
        </p:txBody>
      </p:sp>
      <p:sp>
        <p:nvSpPr>
          <p:cNvPr id="5" name="Footer Placeholder 4">
            <a:extLst>
              <a:ext uri="{FF2B5EF4-FFF2-40B4-BE49-F238E27FC236}">
                <a16:creationId xmlns:a16="http://schemas.microsoft.com/office/drawing/2014/main" id="{9FCA688E-3EB0-4690-8B60-89F90EBA486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F15306-641B-4C85-A22E-C8A768C0DB2D}"/>
              </a:ext>
            </a:extLst>
          </p:cNvPr>
          <p:cNvSpPr>
            <a:spLocks noGrp="1"/>
          </p:cNvSpPr>
          <p:nvPr>
            <p:ph type="sldNum" sz="quarter" idx="12"/>
          </p:nvPr>
        </p:nvSpPr>
        <p:spPr/>
        <p:txBody>
          <a:bodyPr/>
          <a:lstStyle/>
          <a:p>
            <a:fld id="{991BCF43-C591-4DFD-ADDA-A06049F8D449}" type="slidenum">
              <a:rPr lang="en-GB" smtClean="0"/>
              <a:t>‹#›</a:t>
            </a:fld>
            <a:endParaRPr lang="en-GB"/>
          </a:p>
        </p:txBody>
      </p:sp>
    </p:spTree>
    <p:extLst>
      <p:ext uri="{BB962C8B-B14F-4D97-AF65-F5344CB8AC3E}">
        <p14:creationId xmlns:p14="http://schemas.microsoft.com/office/powerpoint/2010/main" val="30933826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B2DFE-7C9D-4B02-B54D-62B95CA32948}"/>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49D0938F-A537-43A7-A1AC-72FC647451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5EAB95E-A182-4A9A-B5CE-F5999A970A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83BADBA-D666-4302-9807-0665C86731F2}"/>
              </a:ext>
            </a:extLst>
          </p:cNvPr>
          <p:cNvSpPr>
            <a:spLocks noGrp="1"/>
          </p:cNvSpPr>
          <p:nvPr>
            <p:ph type="dt" sz="half" idx="10"/>
          </p:nvPr>
        </p:nvSpPr>
        <p:spPr/>
        <p:txBody>
          <a:bodyPr/>
          <a:lstStyle/>
          <a:p>
            <a:fld id="{B1DEA13A-2FF7-48DF-BAA2-393C78D59C0D}" type="datetimeFigureOut">
              <a:rPr lang="en-GB" smtClean="0"/>
              <a:t>10/03/2023</a:t>
            </a:fld>
            <a:endParaRPr lang="en-GB"/>
          </a:p>
        </p:txBody>
      </p:sp>
      <p:sp>
        <p:nvSpPr>
          <p:cNvPr id="6" name="Footer Placeholder 5">
            <a:extLst>
              <a:ext uri="{FF2B5EF4-FFF2-40B4-BE49-F238E27FC236}">
                <a16:creationId xmlns:a16="http://schemas.microsoft.com/office/drawing/2014/main" id="{63310067-5859-4E8A-BB24-D8B192306CB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CF7D002-0F2A-4D13-9870-7D66B10BFA64}"/>
              </a:ext>
            </a:extLst>
          </p:cNvPr>
          <p:cNvSpPr>
            <a:spLocks noGrp="1"/>
          </p:cNvSpPr>
          <p:nvPr>
            <p:ph type="sldNum" sz="quarter" idx="12"/>
          </p:nvPr>
        </p:nvSpPr>
        <p:spPr/>
        <p:txBody>
          <a:bodyPr/>
          <a:lstStyle/>
          <a:p>
            <a:fld id="{991BCF43-C591-4DFD-ADDA-A06049F8D449}" type="slidenum">
              <a:rPr lang="en-GB" smtClean="0"/>
              <a:t>‹#›</a:t>
            </a:fld>
            <a:endParaRPr lang="en-GB"/>
          </a:p>
        </p:txBody>
      </p:sp>
    </p:spTree>
    <p:extLst>
      <p:ext uri="{BB962C8B-B14F-4D97-AF65-F5344CB8AC3E}">
        <p14:creationId xmlns:p14="http://schemas.microsoft.com/office/powerpoint/2010/main" val="29498969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A89E2-0BDB-46A7-AFC2-2DFF6C41BF8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3C8047B-AB4F-45DD-9709-FCFD676D07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E7A0964-EF08-43EA-877F-60558457B11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FEFB44D-3408-40DC-A7BD-406BE51A4F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D356C85-3B8F-44E2-83BC-92C7E44547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5649100-7C29-42A7-B71A-D10D2E0E69FB}"/>
              </a:ext>
            </a:extLst>
          </p:cNvPr>
          <p:cNvSpPr>
            <a:spLocks noGrp="1"/>
          </p:cNvSpPr>
          <p:nvPr>
            <p:ph type="dt" sz="half" idx="10"/>
          </p:nvPr>
        </p:nvSpPr>
        <p:spPr/>
        <p:txBody>
          <a:bodyPr/>
          <a:lstStyle/>
          <a:p>
            <a:fld id="{B1DEA13A-2FF7-48DF-BAA2-393C78D59C0D}" type="datetimeFigureOut">
              <a:rPr lang="en-GB" smtClean="0"/>
              <a:t>10/03/2023</a:t>
            </a:fld>
            <a:endParaRPr lang="en-GB"/>
          </a:p>
        </p:txBody>
      </p:sp>
      <p:sp>
        <p:nvSpPr>
          <p:cNvPr id="8" name="Footer Placeholder 7">
            <a:extLst>
              <a:ext uri="{FF2B5EF4-FFF2-40B4-BE49-F238E27FC236}">
                <a16:creationId xmlns:a16="http://schemas.microsoft.com/office/drawing/2014/main" id="{6C1A93B3-D083-4F6A-8735-ABA324AB57A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5F686AB-06A3-4094-9D7D-611E39CE5AC7}"/>
              </a:ext>
            </a:extLst>
          </p:cNvPr>
          <p:cNvSpPr>
            <a:spLocks noGrp="1"/>
          </p:cNvSpPr>
          <p:nvPr>
            <p:ph type="sldNum" sz="quarter" idx="12"/>
          </p:nvPr>
        </p:nvSpPr>
        <p:spPr/>
        <p:txBody>
          <a:bodyPr/>
          <a:lstStyle/>
          <a:p>
            <a:fld id="{991BCF43-C591-4DFD-ADDA-A06049F8D449}" type="slidenum">
              <a:rPr lang="en-GB" smtClean="0"/>
              <a:t>‹#›</a:t>
            </a:fld>
            <a:endParaRPr lang="en-GB"/>
          </a:p>
        </p:txBody>
      </p:sp>
    </p:spTree>
    <p:extLst>
      <p:ext uri="{BB962C8B-B14F-4D97-AF65-F5344CB8AC3E}">
        <p14:creationId xmlns:p14="http://schemas.microsoft.com/office/powerpoint/2010/main" val="25621146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B022B-796C-4C51-912D-E21419E261A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66674E3-F712-4EA9-8911-1749AC623BC3}"/>
              </a:ext>
            </a:extLst>
          </p:cNvPr>
          <p:cNvSpPr>
            <a:spLocks noGrp="1"/>
          </p:cNvSpPr>
          <p:nvPr>
            <p:ph type="dt" sz="half" idx="10"/>
          </p:nvPr>
        </p:nvSpPr>
        <p:spPr/>
        <p:txBody>
          <a:bodyPr/>
          <a:lstStyle/>
          <a:p>
            <a:fld id="{B1DEA13A-2FF7-48DF-BAA2-393C78D59C0D}" type="datetimeFigureOut">
              <a:rPr lang="en-GB" smtClean="0"/>
              <a:t>10/03/2023</a:t>
            </a:fld>
            <a:endParaRPr lang="en-GB"/>
          </a:p>
        </p:txBody>
      </p:sp>
      <p:sp>
        <p:nvSpPr>
          <p:cNvPr id="4" name="Footer Placeholder 3">
            <a:extLst>
              <a:ext uri="{FF2B5EF4-FFF2-40B4-BE49-F238E27FC236}">
                <a16:creationId xmlns:a16="http://schemas.microsoft.com/office/drawing/2014/main" id="{19D43293-A370-470D-8225-DDA6B2A0070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403356D-71DD-4F90-AAD9-FB4A16FA3D5A}"/>
              </a:ext>
            </a:extLst>
          </p:cNvPr>
          <p:cNvSpPr>
            <a:spLocks noGrp="1"/>
          </p:cNvSpPr>
          <p:nvPr>
            <p:ph type="sldNum" sz="quarter" idx="12"/>
          </p:nvPr>
        </p:nvSpPr>
        <p:spPr/>
        <p:txBody>
          <a:bodyPr/>
          <a:lstStyle/>
          <a:p>
            <a:fld id="{991BCF43-C591-4DFD-ADDA-A06049F8D449}" type="slidenum">
              <a:rPr lang="en-GB" smtClean="0"/>
              <a:t>‹#›</a:t>
            </a:fld>
            <a:endParaRPr lang="en-GB"/>
          </a:p>
        </p:txBody>
      </p:sp>
    </p:spTree>
    <p:extLst>
      <p:ext uri="{BB962C8B-B14F-4D97-AF65-F5344CB8AC3E}">
        <p14:creationId xmlns:p14="http://schemas.microsoft.com/office/powerpoint/2010/main" val="4227206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03853C-F2A6-4989-B224-18DF2BF5B68C}"/>
              </a:ext>
            </a:extLst>
          </p:cNvPr>
          <p:cNvSpPr>
            <a:spLocks noGrp="1"/>
          </p:cNvSpPr>
          <p:nvPr>
            <p:ph type="dt" sz="half" idx="10"/>
          </p:nvPr>
        </p:nvSpPr>
        <p:spPr/>
        <p:txBody>
          <a:bodyPr/>
          <a:lstStyle/>
          <a:p>
            <a:fld id="{B1DEA13A-2FF7-48DF-BAA2-393C78D59C0D}" type="datetimeFigureOut">
              <a:rPr lang="en-GB" smtClean="0"/>
              <a:t>10/03/2023</a:t>
            </a:fld>
            <a:endParaRPr lang="en-GB"/>
          </a:p>
        </p:txBody>
      </p:sp>
      <p:sp>
        <p:nvSpPr>
          <p:cNvPr id="3" name="Footer Placeholder 2">
            <a:extLst>
              <a:ext uri="{FF2B5EF4-FFF2-40B4-BE49-F238E27FC236}">
                <a16:creationId xmlns:a16="http://schemas.microsoft.com/office/drawing/2014/main" id="{D3C425CC-89F1-4492-A1E7-E5A6432A7FA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321712D-8E62-4DFE-BC82-E5C8947D0417}"/>
              </a:ext>
            </a:extLst>
          </p:cNvPr>
          <p:cNvSpPr>
            <a:spLocks noGrp="1"/>
          </p:cNvSpPr>
          <p:nvPr>
            <p:ph type="sldNum" sz="quarter" idx="12"/>
          </p:nvPr>
        </p:nvSpPr>
        <p:spPr/>
        <p:txBody>
          <a:bodyPr/>
          <a:lstStyle/>
          <a:p>
            <a:fld id="{991BCF43-C591-4DFD-ADDA-A06049F8D449}" type="slidenum">
              <a:rPr lang="en-GB" smtClean="0"/>
              <a:t>‹#›</a:t>
            </a:fld>
            <a:endParaRPr lang="en-GB"/>
          </a:p>
        </p:txBody>
      </p:sp>
    </p:spTree>
    <p:extLst>
      <p:ext uri="{BB962C8B-B14F-4D97-AF65-F5344CB8AC3E}">
        <p14:creationId xmlns:p14="http://schemas.microsoft.com/office/powerpoint/2010/main" val="4019570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494CD-E285-419C-B6D5-E24A83E761D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107BCC4-D63A-4AEC-B5E0-B219101DA71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C6B43F-387E-4168-A4D0-1F093CD64658}"/>
              </a:ext>
            </a:extLst>
          </p:cNvPr>
          <p:cNvSpPr>
            <a:spLocks noGrp="1"/>
          </p:cNvSpPr>
          <p:nvPr>
            <p:ph type="dt" sz="half" idx="10"/>
          </p:nvPr>
        </p:nvSpPr>
        <p:spPr/>
        <p:txBody>
          <a:bodyPr/>
          <a:lstStyle/>
          <a:p>
            <a:fld id="{8F0B55B3-D777-4E12-8631-E821A79CFD0D}" type="datetimeFigureOut">
              <a:rPr lang="en-GB" smtClean="0"/>
              <a:t>10/03/2023</a:t>
            </a:fld>
            <a:endParaRPr lang="en-GB"/>
          </a:p>
        </p:txBody>
      </p:sp>
      <p:sp>
        <p:nvSpPr>
          <p:cNvPr id="5" name="Footer Placeholder 4">
            <a:extLst>
              <a:ext uri="{FF2B5EF4-FFF2-40B4-BE49-F238E27FC236}">
                <a16:creationId xmlns:a16="http://schemas.microsoft.com/office/drawing/2014/main" id="{2D39F277-BB8D-4FBB-9F9E-6BA1A1CB69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630BB07-1872-4F9E-8689-BC7943AE071D}"/>
              </a:ext>
            </a:extLst>
          </p:cNvPr>
          <p:cNvSpPr>
            <a:spLocks noGrp="1"/>
          </p:cNvSpPr>
          <p:nvPr>
            <p:ph type="sldNum" sz="quarter" idx="12"/>
          </p:nvPr>
        </p:nvSpPr>
        <p:spPr/>
        <p:txBody>
          <a:bodyPr/>
          <a:lstStyle/>
          <a:p>
            <a:fld id="{AC20C578-8EDB-42A8-B453-DF968CD3C211}" type="slidenum">
              <a:rPr lang="en-GB" smtClean="0"/>
              <a:t>‹#›</a:t>
            </a:fld>
            <a:endParaRPr lang="en-GB"/>
          </a:p>
        </p:txBody>
      </p:sp>
    </p:spTree>
    <p:extLst>
      <p:ext uri="{BB962C8B-B14F-4D97-AF65-F5344CB8AC3E}">
        <p14:creationId xmlns:p14="http://schemas.microsoft.com/office/powerpoint/2010/main" val="6099614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2CC4D-5B37-4942-8D2D-DECC13494D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2F710A3-D42F-4470-B92F-07A9E13CC4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4BB03DD-3284-4D47-A94E-847980F699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296F09-2A32-4ACA-B5B9-5739AF90A782}"/>
              </a:ext>
            </a:extLst>
          </p:cNvPr>
          <p:cNvSpPr>
            <a:spLocks noGrp="1"/>
          </p:cNvSpPr>
          <p:nvPr>
            <p:ph type="dt" sz="half" idx="10"/>
          </p:nvPr>
        </p:nvSpPr>
        <p:spPr/>
        <p:txBody>
          <a:bodyPr/>
          <a:lstStyle/>
          <a:p>
            <a:fld id="{B1DEA13A-2FF7-48DF-BAA2-393C78D59C0D}" type="datetimeFigureOut">
              <a:rPr lang="en-GB" smtClean="0"/>
              <a:t>10/03/2023</a:t>
            </a:fld>
            <a:endParaRPr lang="en-GB"/>
          </a:p>
        </p:txBody>
      </p:sp>
      <p:sp>
        <p:nvSpPr>
          <p:cNvPr id="6" name="Footer Placeholder 5">
            <a:extLst>
              <a:ext uri="{FF2B5EF4-FFF2-40B4-BE49-F238E27FC236}">
                <a16:creationId xmlns:a16="http://schemas.microsoft.com/office/drawing/2014/main" id="{395D2F8A-98F2-476E-9ED0-DAC1B7D145B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78BB37F-EE6E-4A06-81B4-F4718D477523}"/>
              </a:ext>
            </a:extLst>
          </p:cNvPr>
          <p:cNvSpPr>
            <a:spLocks noGrp="1"/>
          </p:cNvSpPr>
          <p:nvPr>
            <p:ph type="sldNum" sz="quarter" idx="12"/>
          </p:nvPr>
        </p:nvSpPr>
        <p:spPr/>
        <p:txBody>
          <a:bodyPr/>
          <a:lstStyle/>
          <a:p>
            <a:fld id="{991BCF43-C591-4DFD-ADDA-A06049F8D449}" type="slidenum">
              <a:rPr lang="en-GB" smtClean="0"/>
              <a:t>‹#›</a:t>
            </a:fld>
            <a:endParaRPr lang="en-GB"/>
          </a:p>
        </p:txBody>
      </p:sp>
    </p:spTree>
    <p:extLst>
      <p:ext uri="{BB962C8B-B14F-4D97-AF65-F5344CB8AC3E}">
        <p14:creationId xmlns:p14="http://schemas.microsoft.com/office/powerpoint/2010/main" val="10998763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F1F1C-E333-41C8-ADA9-F26C3E6546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F7BFFA7-FF4F-4DF8-96B1-97CE78F029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9163220-4405-4E3A-BA92-EDA316C105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AF0CC1-7CED-45B6-9DA5-D0BFFFA93DD5}"/>
              </a:ext>
            </a:extLst>
          </p:cNvPr>
          <p:cNvSpPr>
            <a:spLocks noGrp="1"/>
          </p:cNvSpPr>
          <p:nvPr>
            <p:ph type="dt" sz="half" idx="10"/>
          </p:nvPr>
        </p:nvSpPr>
        <p:spPr/>
        <p:txBody>
          <a:bodyPr/>
          <a:lstStyle/>
          <a:p>
            <a:fld id="{B1DEA13A-2FF7-48DF-BAA2-393C78D59C0D}" type="datetimeFigureOut">
              <a:rPr lang="en-GB" smtClean="0"/>
              <a:t>10/03/2023</a:t>
            </a:fld>
            <a:endParaRPr lang="en-GB"/>
          </a:p>
        </p:txBody>
      </p:sp>
      <p:sp>
        <p:nvSpPr>
          <p:cNvPr id="6" name="Footer Placeholder 5">
            <a:extLst>
              <a:ext uri="{FF2B5EF4-FFF2-40B4-BE49-F238E27FC236}">
                <a16:creationId xmlns:a16="http://schemas.microsoft.com/office/drawing/2014/main" id="{1E78AA42-E074-461F-B80D-1A0A4F04CF6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E3EAE23-192A-4C5E-86C0-62180D43ACDA}"/>
              </a:ext>
            </a:extLst>
          </p:cNvPr>
          <p:cNvSpPr>
            <a:spLocks noGrp="1"/>
          </p:cNvSpPr>
          <p:nvPr>
            <p:ph type="sldNum" sz="quarter" idx="12"/>
          </p:nvPr>
        </p:nvSpPr>
        <p:spPr/>
        <p:txBody>
          <a:bodyPr/>
          <a:lstStyle/>
          <a:p>
            <a:fld id="{991BCF43-C591-4DFD-ADDA-A06049F8D449}" type="slidenum">
              <a:rPr lang="en-GB" smtClean="0"/>
              <a:t>‹#›</a:t>
            </a:fld>
            <a:endParaRPr lang="en-GB"/>
          </a:p>
        </p:txBody>
      </p:sp>
    </p:spTree>
    <p:extLst>
      <p:ext uri="{BB962C8B-B14F-4D97-AF65-F5344CB8AC3E}">
        <p14:creationId xmlns:p14="http://schemas.microsoft.com/office/powerpoint/2010/main" val="17046570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F4142-1E67-448A-BBE7-D51A411AA10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3D9BCF4-60CF-4D4E-80AC-6A2F312EA5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776949D-B8E3-4907-B276-E68FD42F70BF}"/>
              </a:ext>
            </a:extLst>
          </p:cNvPr>
          <p:cNvSpPr>
            <a:spLocks noGrp="1"/>
          </p:cNvSpPr>
          <p:nvPr>
            <p:ph type="dt" sz="half" idx="10"/>
          </p:nvPr>
        </p:nvSpPr>
        <p:spPr/>
        <p:txBody>
          <a:bodyPr/>
          <a:lstStyle/>
          <a:p>
            <a:fld id="{B1DEA13A-2FF7-48DF-BAA2-393C78D59C0D}" type="datetimeFigureOut">
              <a:rPr lang="en-GB" smtClean="0"/>
              <a:t>10/03/2023</a:t>
            </a:fld>
            <a:endParaRPr lang="en-GB"/>
          </a:p>
        </p:txBody>
      </p:sp>
      <p:sp>
        <p:nvSpPr>
          <p:cNvPr id="5" name="Footer Placeholder 4">
            <a:extLst>
              <a:ext uri="{FF2B5EF4-FFF2-40B4-BE49-F238E27FC236}">
                <a16:creationId xmlns:a16="http://schemas.microsoft.com/office/drawing/2014/main" id="{602AF6D9-BD3D-4F0F-AB74-E443507292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3379EFD-D8F2-45ED-9135-46A09B728ECA}"/>
              </a:ext>
            </a:extLst>
          </p:cNvPr>
          <p:cNvSpPr>
            <a:spLocks noGrp="1"/>
          </p:cNvSpPr>
          <p:nvPr>
            <p:ph type="sldNum" sz="quarter" idx="12"/>
          </p:nvPr>
        </p:nvSpPr>
        <p:spPr/>
        <p:txBody>
          <a:bodyPr/>
          <a:lstStyle/>
          <a:p>
            <a:fld id="{991BCF43-C591-4DFD-ADDA-A06049F8D449}" type="slidenum">
              <a:rPr lang="en-GB" smtClean="0"/>
              <a:t>‹#›</a:t>
            </a:fld>
            <a:endParaRPr lang="en-GB"/>
          </a:p>
        </p:txBody>
      </p:sp>
    </p:spTree>
    <p:extLst>
      <p:ext uri="{BB962C8B-B14F-4D97-AF65-F5344CB8AC3E}">
        <p14:creationId xmlns:p14="http://schemas.microsoft.com/office/powerpoint/2010/main" val="31497281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EC2421-FF1D-4EBF-9BB0-529FF43D09A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E987715-961D-4534-856B-B2BF28E28BB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9C4C3A5-D3B8-41E5-9423-D019C4B3D4F6}"/>
              </a:ext>
            </a:extLst>
          </p:cNvPr>
          <p:cNvSpPr>
            <a:spLocks noGrp="1"/>
          </p:cNvSpPr>
          <p:nvPr>
            <p:ph type="dt" sz="half" idx="10"/>
          </p:nvPr>
        </p:nvSpPr>
        <p:spPr/>
        <p:txBody>
          <a:bodyPr/>
          <a:lstStyle/>
          <a:p>
            <a:fld id="{B1DEA13A-2FF7-48DF-BAA2-393C78D59C0D}" type="datetimeFigureOut">
              <a:rPr lang="en-GB" smtClean="0"/>
              <a:t>10/03/2023</a:t>
            </a:fld>
            <a:endParaRPr lang="en-GB"/>
          </a:p>
        </p:txBody>
      </p:sp>
      <p:sp>
        <p:nvSpPr>
          <p:cNvPr id="5" name="Footer Placeholder 4">
            <a:extLst>
              <a:ext uri="{FF2B5EF4-FFF2-40B4-BE49-F238E27FC236}">
                <a16:creationId xmlns:a16="http://schemas.microsoft.com/office/drawing/2014/main" id="{A6336EC3-8007-4212-8996-8AEA7501A5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8CF7413-E7CC-4706-A89A-E3BB90A40248}"/>
              </a:ext>
            </a:extLst>
          </p:cNvPr>
          <p:cNvSpPr>
            <a:spLocks noGrp="1"/>
          </p:cNvSpPr>
          <p:nvPr>
            <p:ph type="sldNum" sz="quarter" idx="12"/>
          </p:nvPr>
        </p:nvSpPr>
        <p:spPr/>
        <p:txBody>
          <a:bodyPr/>
          <a:lstStyle/>
          <a:p>
            <a:fld id="{991BCF43-C591-4DFD-ADDA-A06049F8D449}" type="slidenum">
              <a:rPr lang="en-GB" smtClean="0"/>
              <a:t>‹#›</a:t>
            </a:fld>
            <a:endParaRPr lang="en-GB"/>
          </a:p>
        </p:txBody>
      </p:sp>
    </p:spTree>
    <p:extLst>
      <p:ext uri="{BB962C8B-B14F-4D97-AF65-F5344CB8AC3E}">
        <p14:creationId xmlns:p14="http://schemas.microsoft.com/office/powerpoint/2010/main" val="36345674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7789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Image Only 1">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44372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85_Title Slide">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DE923929-01B0-40C7-8B4A-AF1CC4A05F2E}"/>
              </a:ext>
            </a:extLst>
          </p:cNvPr>
          <p:cNvSpPr>
            <a:spLocks noGrp="1"/>
          </p:cNvSpPr>
          <p:nvPr>
            <p:ph type="pic" sz="quarter" idx="11" hasCustomPrompt="1"/>
          </p:nvPr>
        </p:nvSpPr>
        <p:spPr>
          <a:xfrm>
            <a:off x="0" y="0"/>
            <a:ext cx="3286009" cy="6858000"/>
          </a:xfrm>
          <a:prstGeom prst="roundRect">
            <a:avLst>
              <a:gd name="adj" fmla="val 0"/>
            </a:avLst>
          </a:prstGeom>
          <a:solidFill>
            <a:schemeClr val="bg1">
              <a:lumMod val="65000"/>
              <a:alpha val="10000"/>
            </a:schemeClr>
          </a:solidFill>
          <a:ln>
            <a:noFill/>
          </a:ln>
          <a:effectLst>
            <a:outerShdw blurRad="1270000" dist="1270000" dir="7800000" sx="90000" sy="90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800" dirty="0">
                <a:solidFill>
                  <a:schemeClr val="lt1"/>
                </a:solidFill>
              </a:defRPr>
            </a:lvl1pPr>
          </a:lstStyle>
          <a:p>
            <a:pPr marL="0" lvl="0" algn="ctr"/>
            <a:r>
              <a:rPr lang="en-US" dirty="0"/>
              <a:t>Insert picture here</a:t>
            </a:r>
          </a:p>
        </p:txBody>
      </p:sp>
    </p:spTree>
    <p:extLst>
      <p:ext uri="{BB962C8B-B14F-4D97-AF65-F5344CB8AC3E}">
        <p14:creationId xmlns:p14="http://schemas.microsoft.com/office/powerpoint/2010/main" val="47850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8D6ED-B780-4766-8A1A-2D21030572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CFE5517-76EB-4366-BE70-8BD05EE679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12AD23-0997-4D76-8FCC-728CCD7885BC}"/>
              </a:ext>
            </a:extLst>
          </p:cNvPr>
          <p:cNvSpPr>
            <a:spLocks noGrp="1"/>
          </p:cNvSpPr>
          <p:nvPr>
            <p:ph type="dt" sz="half" idx="10"/>
          </p:nvPr>
        </p:nvSpPr>
        <p:spPr/>
        <p:txBody>
          <a:bodyPr/>
          <a:lstStyle/>
          <a:p>
            <a:fld id="{8F0B55B3-D777-4E12-8631-E821A79CFD0D}" type="datetimeFigureOut">
              <a:rPr lang="en-GB" smtClean="0"/>
              <a:t>10/03/2023</a:t>
            </a:fld>
            <a:endParaRPr lang="en-GB"/>
          </a:p>
        </p:txBody>
      </p:sp>
      <p:sp>
        <p:nvSpPr>
          <p:cNvPr id="5" name="Footer Placeholder 4">
            <a:extLst>
              <a:ext uri="{FF2B5EF4-FFF2-40B4-BE49-F238E27FC236}">
                <a16:creationId xmlns:a16="http://schemas.microsoft.com/office/drawing/2014/main" id="{55AB74B9-0006-4608-B939-9CFCA45E2E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13BF3F-1A98-468D-A75C-2E7368933333}"/>
              </a:ext>
            </a:extLst>
          </p:cNvPr>
          <p:cNvSpPr>
            <a:spLocks noGrp="1"/>
          </p:cNvSpPr>
          <p:nvPr>
            <p:ph type="sldNum" sz="quarter" idx="12"/>
          </p:nvPr>
        </p:nvSpPr>
        <p:spPr/>
        <p:txBody>
          <a:bodyPr/>
          <a:lstStyle/>
          <a:p>
            <a:fld id="{AC20C578-8EDB-42A8-B453-DF968CD3C211}" type="slidenum">
              <a:rPr lang="en-GB" smtClean="0"/>
              <a:t>‹#›</a:t>
            </a:fld>
            <a:endParaRPr lang="en-GB"/>
          </a:p>
        </p:txBody>
      </p:sp>
    </p:spTree>
    <p:extLst>
      <p:ext uri="{BB962C8B-B14F-4D97-AF65-F5344CB8AC3E}">
        <p14:creationId xmlns:p14="http://schemas.microsoft.com/office/powerpoint/2010/main" val="712142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02AC3-CCBB-4CC4-B3E6-7213540A5A8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7837378-2568-463B-AF29-A80C9DC82E1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54B22D4-00D1-42B9-BF5E-B3196D8E35C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25384CC-019F-490E-905F-3F1127A9D97E}"/>
              </a:ext>
            </a:extLst>
          </p:cNvPr>
          <p:cNvSpPr>
            <a:spLocks noGrp="1"/>
          </p:cNvSpPr>
          <p:nvPr>
            <p:ph type="dt" sz="half" idx="10"/>
          </p:nvPr>
        </p:nvSpPr>
        <p:spPr/>
        <p:txBody>
          <a:bodyPr/>
          <a:lstStyle/>
          <a:p>
            <a:fld id="{8F0B55B3-D777-4E12-8631-E821A79CFD0D}" type="datetimeFigureOut">
              <a:rPr lang="en-GB" smtClean="0"/>
              <a:t>10/03/2023</a:t>
            </a:fld>
            <a:endParaRPr lang="en-GB"/>
          </a:p>
        </p:txBody>
      </p:sp>
      <p:sp>
        <p:nvSpPr>
          <p:cNvPr id="6" name="Footer Placeholder 5">
            <a:extLst>
              <a:ext uri="{FF2B5EF4-FFF2-40B4-BE49-F238E27FC236}">
                <a16:creationId xmlns:a16="http://schemas.microsoft.com/office/drawing/2014/main" id="{BDB31C8C-E7B9-4E35-B24C-3D123640B71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329ED6F-56D8-4FD4-86B0-9237F79AD7FF}"/>
              </a:ext>
            </a:extLst>
          </p:cNvPr>
          <p:cNvSpPr>
            <a:spLocks noGrp="1"/>
          </p:cNvSpPr>
          <p:nvPr>
            <p:ph type="sldNum" sz="quarter" idx="12"/>
          </p:nvPr>
        </p:nvSpPr>
        <p:spPr/>
        <p:txBody>
          <a:bodyPr/>
          <a:lstStyle/>
          <a:p>
            <a:fld id="{AC20C578-8EDB-42A8-B453-DF968CD3C211}" type="slidenum">
              <a:rPr lang="en-GB" smtClean="0"/>
              <a:t>‹#›</a:t>
            </a:fld>
            <a:endParaRPr lang="en-GB"/>
          </a:p>
        </p:txBody>
      </p:sp>
    </p:spTree>
    <p:extLst>
      <p:ext uri="{BB962C8B-B14F-4D97-AF65-F5344CB8AC3E}">
        <p14:creationId xmlns:p14="http://schemas.microsoft.com/office/powerpoint/2010/main" val="4061874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3C8BA-222A-4D6C-8FC1-EE94FDD79BC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D90CFE6-ED29-4AD3-B0FC-5A26C62E3E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1B7EDA-B647-462B-B9B5-2A5A02DAFF0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BB37D66-B713-411B-B498-C904667EDF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8E71D7-3D2B-4439-85B0-A16773B93D1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3397A88-5A04-45D0-A63A-55B0A9D7AE06}"/>
              </a:ext>
            </a:extLst>
          </p:cNvPr>
          <p:cNvSpPr>
            <a:spLocks noGrp="1"/>
          </p:cNvSpPr>
          <p:nvPr>
            <p:ph type="dt" sz="half" idx="10"/>
          </p:nvPr>
        </p:nvSpPr>
        <p:spPr/>
        <p:txBody>
          <a:bodyPr/>
          <a:lstStyle/>
          <a:p>
            <a:fld id="{8F0B55B3-D777-4E12-8631-E821A79CFD0D}" type="datetimeFigureOut">
              <a:rPr lang="en-GB" smtClean="0"/>
              <a:t>10/03/2023</a:t>
            </a:fld>
            <a:endParaRPr lang="en-GB"/>
          </a:p>
        </p:txBody>
      </p:sp>
      <p:sp>
        <p:nvSpPr>
          <p:cNvPr id="8" name="Footer Placeholder 7">
            <a:extLst>
              <a:ext uri="{FF2B5EF4-FFF2-40B4-BE49-F238E27FC236}">
                <a16:creationId xmlns:a16="http://schemas.microsoft.com/office/drawing/2014/main" id="{35A80364-BD15-4494-8A12-9895481F393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06AC097-B9FD-4C16-A7BE-A4B55D4B48A4}"/>
              </a:ext>
            </a:extLst>
          </p:cNvPr>
          <p:cNvSpPr>
            <a:spLocks noGrp="1"/>
          </p:cNvSpPr>
          <p:nvPr>
            <p:ph type="sldNum" sz="quarter" idx="12"/>
          </p:nvPr>
        </p:nvSpPr>
        <p:spPr/>
        <p:txBody>
          <a:bodyPr/>
          <a:lstStyle/>
          <a:p>
            <a:fld id="{AC20C578-8EDB-42A8-B453-DF968CD3C211}" type="slidenum">
              <a:rPr lang="en-GB" smtClean="0"/>
              <a:t>‹#›</a:t>
            </a:fld>
            <a:endParaRPr lang="en-GB"/>
          </a:p>
        </p:txBody>
      </p:sp>
    </p:spTree>
    <p:extLst>
      <p:ext uri="{BB962C8B-B14F-4D97-AF65-F5344CB8AC3E}">
        <p14:creationId xmlns:p14="http://schemas.microsoft.com/office/powerpoint/2010/main" val="38777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B64FA-AE52-405C-A153-EB82D5D6EEC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86398DC-2C1C-4470-AEC6-AC71CDEB9EF1}"/>
              </a:ext>
            </a:extLst>
          </p:cNvPr>
          <p:cNvSpPr>
            <a:spLocks noGrp="1"/>
          </p:cNvSpPr>
          <p:nvPr>
            <p:ph type="dt" sz="half" idx="10"/>
          </p:nvPr>
        </p:nvSpPr>
        <p:spPr/>
        <p:txBody>
          <a:bodyPr/>
          <a:lstStyle/>
          <a:p>
            <a:fld id="{8F0B55B3-D777-4E12-8631-E821A79CFD0D}" type="datetimeFigureOut">
              <a:rPr lang="en-GB" smtClean="0"/>
              <a:t>10/03/2023</a:t>
            </a:fld>
            <a:endParaRPr lang="en-GB"/>
          </a:p>
        </p:txBody>
      </p:sp>
      <p:sp>
        <p:nvSpPr>
          <p:cNvPr id="4" name="Footer Placeholder 3">
            <a:extLst>
              <a:ext uri="{FF2B5EF4-FFF2-40B4-BE49-F238E27FC236}">
                <a16:creationId xmlns:a16="http://schemas.microsoft.com/office/drawing/2014/main" id="{3F830041-18AE-4D39-A69A-80E1CB16949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06DDDD6-8187-4494-BAD9-A6D6AD1B05DB}"/>
              </a:ext>
            </a:extLst>
          </p:cNvPr>
          <p:cNvSpPr>
            <a:spLocks noGrp="1"/>
          </p:cNvSpPr>
          <p:nvPr>
            <p:ph type="sldNum" sz="quarter" idx="12"/>
          </p:nvPr>
        </p:nvSpPr>
        <p:spPr/>
        <p:txBody>
          <a:bodyPr/>
          <a:lstStyle/>
          <a:p>
            <a:fld id="{AC20C578-8EDB-42A8-B453-DF968CD3C211}" type="slidenum">
              <a:rPr lang="en-GB" smtClean="0"/>
              <a:t>‹#›</a:t>
            </a:fld>
            <a:endParaRPr lang="en-GB"/>
          </a:p>
        </p:txBody>
      </p:sp>
    </p:spTree>
    <p:extLst>
      <p:ext uri="{BB962C8B-B14F-4D97-AF65-F5344CB8AC3E}">
        <p14:creationId xmlns:p14="http://schemas.microsoft.com/office/powerpoint/2010/main" val="3708597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B60D25-C807-4F5D-9A35-AE3DF36E654C}"/>
              </a:ext>
            </a:extLst>
          </p:cNvPr>
          <p:cNvSpPr>
            <a:spLocks noGrp="1"/>
          </p:cNvSpPr>
          <p:nvPr>
            <p:ph type="dt" sz="half" idx="10"/>
          </p:nvPr>
        </p:nvSpPr>
        <p:spPr/>
        <p:txBody>
          <a:bodyPr/>
          <a:lstStyle/>
          <a:p>
            <a:fld id="{8F0B55B3-D777-4E12-8631-E821A79CFD0D}" type="datetimeFigureOut">
              <a:rPr lang="en-GB" smtClean="0"/>
              <a:t>10/03/2023</a:t>
            </a:fld>
            <a:endParaRPr lang="en-GB"/>
          </a:p>
        </p:txBody>
      </p:sp>
      <p:sp>
        <p:nvSpPr>
          <p:cNvPr id="3" name="Footer Placeholder 2">
            <a:extLst>
              <a:ext uri="{FF2B5EF4-FFF2-40B4-BE49-F238E27FC236}">
                <a16:creationId xmlns:a16="http://schemas.microsoft.com/office/drawing/2014/main" id="{224E4E81-F65C-446D-A9A1-253DB3BECA0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0920AC0-E8D0-4A4E-9BB3-68AAEB94D631}"/>
              </a:ext>
            </a:extLst>
          </p:cNvPr>
          <p:cNvSpPr>
            <a:spLocks noGrp="1"/>
          </p:cNvSpPr>
          <p:nvPr>
            <p:ph type="sldNum" sz="quarter" idx="12"/>
          </p:nvPr>
        </p:nvSpPr>
        <p:spPr/>
        <p:txBody>
          <a:bodyPr/>
          <a:lstStyle/>
          <a:p>
            <a:fld id="{AC20C578-8EDB-42A8-B453-DF968CD3C211}" type="slidenum">
              <a:rPr lang="en-GB" smtClean="0"/>
              <a:t>‹#›</a:t>
            </a:fld>
            <a:endParaRPr lang="en-GB"/>
          </a:p>
        </p:txBody>
      </p:sp>
    </p:spTree>
    <p:extLst>
      <p:ext uri="{BB962C8B-B14F-4D97-AF65-F5344CB8AC3E}">
        <p14:creationId xmlns:p14="http://schemas.microsoft.com/office/powerpoint/2010/main" val="2487011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105B3-E8E0-48A3-8301-79BB95476E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853A31C-51B3-4AB7-96D1-E27E6120FC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040066F-5162-491E-AFE7-FA43B5C786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A7D8BD-268B-4277-8853-D69117A8DADD}"/>
              </a:ext>
            </a:extLst>
          </p:cNvPr>
          <p:cNvSpPr>
            <a:spLocks noGrp="1"/>
          </p:cNvSpPr>
          <p:nvPr>
            <p:ph type="dt" sz="half" idx="10"/>
          </p:nvPr>
        </p:nvSpPr>
        <p:spPr/>
        <p:txBody>
          <a:bodyPr/>
          <a:lstStyle/>
          <a:p>
            <a:fld id="{8F0B55B3-D777-4E12-8631-E821A79CFD0D}" type="datetimeFigureOut">
              <a:rPr lang="en-GB" smtClean="0"/>
              <a:t>10/03/2023</a:t>
            </a:fld>
            <a:endParaRPr lang="en-GB"/>
          </a:p>
        </p:txBody>
      </p:sp>
      <p:sp>
        <p:nvSpPr>
          <p:cNvPr id="6" name="Footer Placeholder 5">
            <a:extLst>
              <a:ext uri="{FF2B5EF4-FFF2-40B4-BE49-F238E27FC236}">
                <a16:creationId xmlns:a16="http://schemas.microsoft.com/office/drawing/2014/main" id="{AA93882D-48BF-430D-9D4A-65FAF6F739C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AB7AE2-2EAF-488E-907D-947B43A3DA22}"/>
              </a:ext>
            </a:extLst>
          </p:cNvPr>
          <p:cNvSpPr>
            <a:spLocks noGrp="1"/>
          </p:cNvSpPr>
          <p:nvPr>
            <p:ph type="sldNum" sz="quarter" idx="12"/>
          </p:nvPr>
        </p:nvSpPr>
        <p:spPr/>
        <p:txBody>
          <a:bodyPr/>
          <a:lstStyle/>
          <a:p>
            <a:fld id="{AC20C578-8EDB-42A8-B453-DF968CD3C211}" type="slidenum">
              <a:rPr lang="en-GB" smtClean="0"/>
              <a:t>‹#›</a:t>
            </a:fld>
            <a:endParaRPr lang="en-GB"/>
          </a:p>
        </p:txBody>
      </p:sp>
    </p:spTree>
    <p:extLst>
      <p:ext uri="{BB962C8B-B14F-4D97-AF65-F5344CB8AC3E}">
        <p14:creationId xmlns:p14="http://schemas.microsoft.com/office/powerpoint/2010/main" val="1482326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0B0D7-67CC-4D16-9655-64079D51A4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5BDE0B2-CE3E-4801-9703-E7DF241EE2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41AE972-9086-4FC8-995D-9CA35609C1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E2E1A5-28DB-47B3-A1CC-47F73EF64C6C}"/>
              </a:ext>
            </a:extLst>
          </p:cNvPr>
          <p:cNvSpPr>
            <a:spLocks noGrp="1"/>
          </p:cNvSpPr>
          <p:nvPr>
            <p:ph type="dt" sz="half" idx="10"/>
          </p:nvPr>
        </p:nvSpPr>
        <p:spPr/>
        <p:txBody>
          <a:bodyPr/>
          <a:lstStyle/>
          <a:p>
            <a:fld id="{8F0B55B3-D777-4E12-8631-E821A79CFD0D}" type="datetimeFigureOut">
              <a:rPr lang="en-GB" smtClean="0"/>
              <a:t>10/03/2023</a:t>
            </a:fld>
            <a:endParaRPr lang="en-GB"/>
          </a:p>
        </p:txBody>
      </p:sp>
      <p:sp>
        <p:nvSpPr>
          <p:cNvPr id="6" name="Footer Placeholder 5">
            <a:extLst>
              <a:ext uri="{FF2B5EF4-FFF2-40B4-BE49-F238E27FC236}">
                <a16:creationId xmlns:a16="http://schemas.microsoft.com/office/drawing/2014/main" id="{D1C72D93-554F-490E-A89D-7ADFE6E80F0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24CB86C-BFA8-4A68-8555-0746E14609B4}"/>
              </a:ext>
            </a:extLst>
          </p:cNvPr>
          <p:cNvSpPr>
            <a:spLocks noGrp="1"/>
          </p:cNvSpPr>
          <p:nvPr>
            <p:ph type="sldNum" sz="quarter" idx="12"/>
          </p:nvPr>
        </p:nvSpPr>
        <p:spPr/>
        <p:txBody>
          <a:bodyPr/>
          <a:lstStyle/>
          <a:p>
            <a:fld id="{AC20C578-8EDB-42A8-B453-DF968CD3C211}" type="slidenum">
              <a:rPr lang="en-GB" smtClean="0"/>
              <a:t>‹#›</a:t>
            </a:fld>
            <a:endParaRPr lang="en-GB"/>
          </a:p>
        </p:txBody>
      </p:sp>
    </p:spTree>
    <p:extLst>
      <p:ext uri="{BB962C8B-B14F-4D97-AF65-F5344CB8AC3E}">
        <p14:creationId xmlns:p14="http://schemas.microsoft.com/office/powerpoint/2010/main" val="213862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E28BAD-168E-43A6-BC84-6D98FA01E6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692BC00-57D1-4F83-A03B-8FEEDDA93A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237E0A-B3AC-47C6-A1C8-57BEED9D34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0B55B3-D777-4E12-8631-E821A79CFD0D}" type="datetimeFigureOut">
              <a:rPr lang="en-GB" smtClean="0"/>
              <a:t>10/03/2023</a:t>
            </a:fld>
            <a:endParaRPr lang="en-GB"/>
          </a:p>
        </p:txBody>
      </p:sp>
      <p:sp>
        <p:nvSpPr>
          <p:cNvPr id="5" name="Footer Placeholder 4">
            <a:extLst>
              <a:ext uri="{FF2B5EF4-FFF2-40B4-BE49-F238E27FC236}">
                <a16:creationId xmlns:a16="http://schemas.microsoft.com/office/drawing/2014/main" id="{8F309943-16BC-49AE-ABB7-D3ECB9408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EB74532-01A8-48B1-9403-D0DE900202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20C578-8EDB-42A8-B453-DF968CD3C211}" type="slidenum">
              <a:rPr lang="en-GB" smtClean="0"/>
              <a:t>‹#›</a:t>
            </a:fld>
            <a:endParaRPr lang="en-GB"/>
          </a:p>
        </p:txBody>
      </p:sp>
    </p:spTree>
    <p:extLst>
      <p:ext uri="{BB962C8B-B14F-4D97-AF65-F5344CB8AC3E}">
        <p14:creationId xmlns:p14="http://schemas.microsoft.com/office/powerpoint/2010/main" val="6081863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D84B2B-21F3-45EF-855A-9A89AF3341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959216E-8A5D-4769-A768-E018BE8836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2DDB4E-6437-4737-AA62-CC815A5B58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DEA13A-2FF7-48DF-BAA2-393C78D59C0D}" type="datetimeFigureOut">
              <a:rPr lang="en-GB" smtClean="0"/>
              <a:t>10/03/2023</a:t>
            </a:fld>
            <a:endParaRPr lang="en-GB"/>
          </a:p>
        </p:txBody>
      </p:sp>
      <p:sp>
        <p:nvSpPr>
          <p:cNvPr id="5" name="Footer Placeholder 4">
            <a:extLst>
              <a:ext uri="{FF2B5EF4-FFF2-40B4-BE49-F238E27FC236}">
                <a16:creationId xmlns:a16="http://schemas.microsoft.com/office/drawing/2014/main" id="{9E8E1040-5A19-4B41-A0F1-413AE0368A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E51B48E-AE9F-43F0-AAFA-8C56AEC036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1BCF43-C591-4DFD-ADDA-A06049F8D449}" type="slidenum">
              <a:rPr lang="en-GB" smtClean="0"/>
              <a:t>‹#›</a:t>
            </a:fld>
            <a:endParaRPr lang="en-GB"/>
          </a:p>
        </p:txBody>
      </p:sp>
    </p:spTree>
    <p:extLst>
      <p:ext uri="{BB962C8B-B14F-4D97-AF65-F5344CB8AC3E}">
        <p14:creationId xmlns:p14="http://schemas.microsoft.com/office/powerpoint/2010/main" val="6888180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4" r:id="rId12"/>
    <p:sldLayoutId id="2147483685" r:id="rId13"/>
    <p:sldLayoutId id="214748368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3.pn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jpeg"/><Relationship Id="rId10" Type="http://schemas.openxmlformats.org/officeDocument/2006/relationships/hyperlink" Target="https://meetings.hubspot.com/michael1338?__hstc=31754657.81fafdf2007d9e93457837a8e9bcca4f.1653399475353.1677593119032.1677669881296.623&amp;__hssc=31754657.1.1677669881296&amp;__hsfp=2808346538" TargetMode="External"/><Relationship Id="rId4" Type="http://schemas.openxmlformats.org/officeDocument/2006/relationships/image" Target="../media/image20.png"/><Relationship Id="rId9"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6.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a:extLst>
              <a:ext uri="{FF2B5EF4-FFF2-40B4-BE49-F238E27FC236}">
                <a16:creationId xmlns:a16="http://schemas.microsoft.com/office/drawing/2014/main" id="{4B0906D1-5350-DB5E-223C-39656BBA31A7}"/>
              </a:ext>
            </a:extLst>
          </p:cNvPr>
          <p:cNvSpPr/>
          <p:nvPr/>
        </p:nvSpPr>
        <p:spPr>
          <a:xfrm>
            <a:off x="122641" y="117784"/>
            <a:ext cx="11946718" cy="6622432"/>
          </a:xfrm>
          <a:prstGeom prst="roundRect">
            <a:avLst>
              <a:gd name="adj" fmla="val 3795"/>
            </a:avLst>
          </a:prstGeom>
          <a:gradFill flip="none" rotWithShape="1">
            <a:gsLst>
              <a:gs pos="79000">
                <a:srgbClr val="FAAC4B"/>
              </a:gs>
              <a:gs pos="57000">
                <a:srgbClr val="F47B20"/>
              </a:gs>
              <a:gs pos="100000">
                <a:srgbClr val="FFDD7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4396A109-825D-46AD-A295-E18D03E96028}"/>
              </a:ext>
            </a:extLst>
          </p:cNvPr>
          <p:cNvPicPr>
            <a:picLocks noChangeAspect="1"/>
          </p:cNvPicPr>
          <p:nvPr/>
        </p:nvPicPr>
        <p:blipFill>
          <a:blip r:embed="rId3" cstate="screen">
            <a:alphaModFix amt="20000"/>
            <a:extLst>
              <a:ext uri="{28A0092B-C50C-407E-A947-70E740481C1C}">
                <a14:useLocalDpi xmlns:a14="http://schemas.microsoft.com/office/drawing/2010/main"/>
              </a:ext>
            </a:extLst>
          </a:blip>
          <a:srcRect/>
          <a:stretch/>
        </p:blipFill>
        <p:spPr>
          <a:xfrm rot="18967015">
            <a:off x="3798909" y="82692"/>
            <a:ext cx="12014594" cy="7388738"/>
          </a:xfrm>
          <a:prstGeom prst="rect">
            <a:avLst/>
          </a:prstGeom>
        </p:spPr>
      </p:pic>
      <p:sp>
        <p:nvSpPr>
          <p:cNvPr id="2" name="TextBox 1">
            <a:extLst>
              <a:ext uri="{FF2B5EF4-FFF2-40B4-BE49-F238E27FC236}">
                <a16:creationId xmlns:a16="http://schemas.microsoft.com/office/drawing/2014/main" id="{5B81A0E9-95D8-7880-A99C-E31903DB9D5E}"/>
              </a:ext>
            </a:extLst>
          </p:cNvPr>
          <p:cNvSpPr txBox="1"/>
          <p:nvPr/>
        </p:nvSpPr>
        <p:spPr>
          <a:xfrm>
            <a:off x="478083" y="3126354"/>
            <a:ext cx="5687658" cy="646331"/>
          </a:xfrm>
          <a:prstGeom prst="rect">
            <a:avLst/>
          </a:prstGeom>
          <a:noFill/>
        </p:spPr>
        <p:txBody>
          <a:bodyPr wrap="square">
            <a:spAutoFit/>
          </a:bodyPr>
          <a:lstStyle/>
          <a:p>
            <a:r>
              <a:rPr lang="en-GB" sz="3600" b="1" dirty="0">
                <a:solidFill>
                  <a:schemeClr val="bg1"/>
                </a:solidFill>
                <a:latin typeface="Source Sans Pro Black" panose="020B0503030403020204" pitchFamily="34" charset="0"/>
                <a:ea typeface="Source Sans Pro Black" panose="020B0503030403020204" pitchFamily="34" charset="0"/>
                <a:cs typeface="Brush Script MT" panose="03060802040406070304" pitchFamily="66" charset="-122"/>
              </a:rPr>
              <a:t>PERSONA DEVELOPMENT</a:t>
            </a:r>
            <a:endParaRPr lang="en-GB" sz="1800" b="1" dirty="0">
              <a:solidFill>
                <a:schemeClr val="bg1"/>
              </a:solidFill>
              <a:latin typeface="Source Sans Pro Black" panose="020B0503030403020204" pitchFamily="34" charset="0"/>
              <a:ea typeface="Source Sans Pro Black" panose="020B0503030403020204" pitchFamily="34" charset="0"/>
              <a:cs typeface="Brush Script MT" panose="03060802040406070304" pitchFamily="66" charset="-122"/>
            </a:endParaRPr>
          </a:p>
        </p:txBody>
      </p:sp>
      <p:sp>
        <p:nvSpPr>
          <p:cNvPr id="3" name="TextBox 2">
            <a:extLst>
              <a:ext uri="{FF2B5EF4-FFF2-40B4-BE49-F238E27FC236}">
                <a16:creationId xmlns:a16="http://schemas.microsoft.com/office/drawing/2014/main" id="{5EB9AA1C-16A7-4215-C26A-B00EF43B10D6}"/>
              </a:ext>
            </a:extLst>
          </p:cNvPr>
          <p:cNvSpPr txBox="1"/>
          <p:nvPr/>
        </p:nvSpPr>
        <p:spPr>
          <a:xfrm>
            <a:off x="478083" y="3664317"/>
            <a:ext cx="5687658" cy="400110"/>
          </a:xfrm>
          <a:prstGeom prst="rect">
            <a:avLst/>
          </a:prstGeom>
          <a:noFill/>
        </p:spPr>
        <p:txBody>
          <a:bodyPr wrap="square">
            <a:spAutoFit/>
          </a:bodyPr>
          <a:lstStyle/>
          <a:p>
            <a:r>
              <a:rPr lang="en-GB" sz="2000" b="1" dirty="0">
                <a:solidFill>
                  <a:srgbClr val="45494E"/>
                </a:solidFill>
                <a:latin typeface="Source Sans Pro Black" panose="020B0503030403020204" pitchFamily="34" charset="0"/>
                <a:ea typeface="Source Sans Pro Black" panose="020B0503030403020204" pitchFamily="34" charset="0"/>
                <a:cs typeface="Brush Script MT" panose="03060802040406070304" pitchFamily="66" charset="-122"/>
              </a:rPr>
              <a:t>DOWNLOADABLE TEMPLATE</a:t>
            </a:r>
            <a:endParaRPr lang="en-GB" sz="1100" b="1" dirty="0">
              <a:solidFill>
                <a:srgbClr val="45494E"/>
              </a:solidFill>
              <a:latin typeface="Source Sans Pro Black" panose="020B0503030403020204" pitchFamily="34" charset="0"/>
              <a:ea typeface="Source Sans Pro Black" panose="020B0503030403020204" pitchFamily="34" charset="0"/>
              <a:cs typeface="Brush Script MT" panose="03060802040406070304" pitchFamily="66" charset="-122"/>
            </a:endParaRPr>
          </a:p>
        </p:txBody>
      </p:sp>
      <p:pic>
        <p:nvPicPr>
          <p:cNvPr id="7" name="Picture 6" descr="A picture containing graphical user interface&#10;&#10;Description automatically generated">
            <a:extLst>
              <a:ext uri="{FF2B5EF4-FFF2-40B4-BE49-F238E27FC236}">
                <a16:creationId xmlns:a16="http://schemas.microsoft.com/office/drawing/2014/main" id="{D3E79E8E-377E-2D4F-1B16-C3CA53E5A4C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41810" b="41788"/>
          <a:stretch/>
        </p:blipFill>
        <p:spPr>
          <a:xfrm>
            <a:off x="-51540" y="2082800"/>
            <a:ext cx="7175011" cy="1176867"/>
          </a:xfrm>
          <a:prstGeom prst="rect">
            <a:avLst/>
          </a:prstGeom>
        </p:spPr>
      </p:pic>
    </p:spTree>
    <p:extLst>
      <p:ext uri="{BB962C8B-B14F-4D97-AF65-F5344CB8AC3E}">
        <p14:creationId xmlns:p14="http://schemas.microsoft.com/office/powerpoint/2010/main" val="20818230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C38DDCDA-C91E-4D38-A157-76F10B4F30C9}"/>
              </a:ext>
            </a:extLst>
          </p:cNvPr>
          <p:cNvSpPr txBox="1">
            <a:spLocks/>
          </p:cNvSpPr>
          <p:nvPr/>
        </p:nvSpPr>
        <p:spPr>
          <a:xfrm>
            <a:off x="9192298" y="599684"/>
            <a:ext cx="2567540" cy="508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600" b="1" dirty="0">
                <a:solidFill>
                  <a:srgbClr val="46494F"/>
                </a:solidFill>
                <a:latin typeface="Source Sans Pro Black" panose="020B0503030403020204" pitchFamily="34" charset="0"/>
                <a:ea typeface="Source Sans Pro Black" panose="020B0503030403020204" pitchFamily="34" charset="0"/>
              </a:rPr>
              <a:t>Additional Information</a:t>
            </a:r>
            <a:r>
              <a:rPr lang="en-GB" sz="1600" b="1" dirty="0">
                <a:solidFill>
                  <a:srgbClr val="EE7505"/>
                </a:solidFill>
                <a:latin typeface="Source Sans Pro Black" panose="020B0503030403020204" pitchFamily="34" charset="0"/>
                <a:ea typeface="Source Sans Pro Black" panose="020B0503030403020204" pitchFamily="34" charset="0"/>
              </a:rPr>
              <a:t>.</a:t>
            </a:r>
          </a:p>
        </p:txBody>
      </p:sp>
      <p:sp>
        <p:nvSpPr>
          <p:cNvPr id="11" name="Subtitle 2">
            <a:extLst>
              <a:ext uri="{FF2B5EF4-FFF2-40B4-BE49-F238E27FC236}">
                <a16:creationId xmlns:a16="http://schemas.microsoft.com/office/drawing/2014/main" id="{A23AA3E1-7A11-4110-970A-846DA3EBE728}"/>
              </a:ext>
            </a:extLst>
          </p:cNvPr>
          <p:cNvSpPr txBox="1">
            <a:spLocks/>
          </p:cNvSpPr>
          <p:nvPr/>
        </p:nvSpPr>
        <p:spPr>
          <a:xfrm>
            <a:off x="4717956" y="599684"/>
            <a:ext cx="2824294" cy="508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600" b="1" dirty="0">
                <a:solidFill>
                  <a:srgbClr val="46494F"/>
                </a:solidFill>
                <a:latin typeface="Source Sans Pro Black" panose="020B0503030403020204" pitchFamily="34" charset="0"/>
                <a:ea typeface="Source Sans Pro Black" panose="020B0503030403020204" pitchFamily="34" charset="0"/>
              </a:rPr>
              <a:t>Necessary Information</a:t>
            </a:r>
            <a:r>
              <a:rPr lang="en-GB" sz="1600" b="1" dirty="0">
                <a:solidFill>
                  <a:srgbClr val="EE7505"/>
                </a:solidFill>
                <a:latin typeface="Source Sans Pro Black" panose="020B0503030403020204" pitchFamily="34" charset="0"/>
                <a:ea typeface="Source Sans Pro Black" panose="020B0503030403020204" pitchFamily="34" charset="0"/>
              </a:rPr>
              <a:t>.</a:t>
            </a:r>
          </a:p>
        </p:txBody>
      </p:sp>
      <p:grpSp>
        <p:nvGrpSpPr>
          <p:cNvPr id="14" name="Group 13">
            <a:extLst>
              <a:ext uri="{FF2B5EF4-FFF2-40B4-BE49-F238E27FC236}">
                <a16:creationId xmlns:a16="http://schemas.microsoft.com/office/drawing/2014/main" id="{CDCBC308-CACB-A498-894A-6377684AC199}"/>
              </a:ext>
            </a:extLst>
          </p:cNvPr>
          <p:cNvGrpSpPr/>
          <p:nvPr/>
        </p:nvGrpSpPr>
        <p:grpSpPr>
          <a:xfrm>
            <a:off x="215243" y="122184"/>
            <a:ext cx="2291983" cy="215444"/>
            <a:chOff x="4791420" y="6535053"/>
            <a:chExt cx="2291983" cy="215444"/>
          </a:xfrm>
          <a:noFill/>
        </p:grpSpPr>
        <p:pic>
          <p:nvPicPr>
            <p:cNvPr id="15" name="Picture 14" descr="Icon&#10;&#10;Description automatically generated">
              <a:extLst>
                <a:ext uri="{FF2B5EF4-FFF2-40B4-BE49-F238E27FC236}">
                  <a16:creationId xmlns:a16="http://schemas.microsoft.com/office/drawing/2014/main" id="{61E2312E-46F4-6BE9-6D74-E918D3F3C27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91420" y="6578825"/>
              <a:ext cx="417905" cy="134252"/>
            </a:xfrm>
            <a:prstGeom prst="rect">
              <a:avLst/>
            </a:prstGeom>
            <a:grpFill/>
          </p:spPr>
        </p:pic>
        <p:sp>
          <p:nvSpPr>
            <p:cNvPr id="17" name="TextBox 16">
              <a:extLst>
                <a:ext uri="{FF2B5EF4-FFF2-40B4-BE49-F238E27FC236}">
                  <a16:creationId xmlns:a16="http://schemas.microsoft.com/office/drawing/2014/main" id="{890ABA5E-ADA3-BFE4-0D5A-03B507974998}"/>
                </a:ext>
              </a:extLst>
            </p:cNvPr>
            <p:cNvSpPr txBox="1"/>
            <p:nvPr/>
          </p:nvSpPr>
          <p:spPr>
            <a:xfrm>
              <a:off x="5209325" y="6535053"/>
              <a:ext cx="1874078" cy="215444"/>
            </a:xfrm>
            <a:prstGeom prst="rect">
              <a:avLst/>
            </a:prstGeom>
            <a:grpFill/>
          </p:spPr>
          <p:txBody>
            <a:bodyPr wrap="square">
              <a:spAutoFit/>
            </a:bodyPr>
            <a:lstStyle/>
            <a:p>
              <a:r>
                <a:rPr lang="en-GB" sz="800" b="1" dirty="0">
                  <a:solidFill>
                    <a:srgbClr val="45494E"/>
                  </a:solidFill>
                  <a:latin typeface="Source Sans Pro Black" panose="020B0503030403020204" pitchFamily="34" charset="0"/>
                  <a:ea typeface="Source Sans Pro Black" panose="020B0503030403020204" pitchFamily="34" charset="0"/>
                  <a:cs typeface="Brush Script MT" panose="03060802040406070304" pitchFamily="66" charset="-122"/>
                </a:rPr>
                <a:t>PERSONA DEVELOPMENT TEMPLATE</a:t>
              </a:r>
              <a:endParaRPr lang="en-GB" sz="500" b="1" dirty="0">
                <a:solidFill>
                  <a:srgbClr val="45494E"/>
                </a:solidFill>
                <a:latin typeface="Source Sans Pro Black" panose="020B0503030403020204" pitchFamily="34" charset="0"/>
                <a:ea typeface="Source Sans Pro Black" panose="020B0503030403020204" pitchFamily="34" charset="0"/>
                <a:cs typeface="Brush Script MT" panose="03060802040406070304" pitchFamily="66" charset="-122"/>
              </a:endParaRPr>
            </a:p>
          </p:txBody>
        </p:sp>
      </p:grpSp>
      <p:sp>
        <p:nvSpPr>
          <p:cNvPr id="22" name="Subtitle 2">
            <a:extLst>
              <a:ext uri="{FF2B5EF4-FFF2-40B4-BE49-F238E27FC236}">
                <a16:creationId xmlns:a16="http://schemas.microsoft.com/office/drawing/2014/main" id="{CF18A8A9-6527-96E8-0AA0-1E17E5482342}"/>
              </a:ext>
            </a:extLst>
          </p:cNvPr>
          <p:cNvSpPr txBox="1">
            <a:spLocks/>
          </p:cNvSpPr>
          <p:nvPr/>
        </p:nvSpPr>
        <p:spPr>
          <a:xfrm>
            <a:off x="387209" y="599684"/>
            <a:ext cx="2824294" cy="508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600" b="1" dirty="0">
                <a:solidFill>
                  <a:srgbClr val="46494F"/>
                </a:solidFill>
                <a:latin typeface="Source Sans Pro Black" panose="020B0503030403020204" pitchFamily="34" charset="0"/>
                <a:ea typeface="Source Sans Pro Black" panose="020B0503030403020204" pitchFamily="34" charset="0"/>
              </a:rPr>
              <a:t>Background Information</a:t>
            </a:r>
            <a:r>
              <a:rPr lang="en-GB" sz="1600" b="1" dirty="0">
                <a:solidFill>
                  <a:srgbClr val="EE7505"/>
                </a:solidFill>
                <a:latin typeface="Source Sans Pro Black" panose="020B0503030403020204" pitchFamily="34" charset="0"/>
                <a:ea typeface="Source Sans Pro Black" panose="020B0503030403020204" pitchFamily="34" charset="0"/>
              </a:rPr>
              <a:t>.</a:t>
            </a:r>
          </a:p>
        </p:txBody>
      </p:sp>
      <p:graphicFrame>
        <p:nvGraphicFramePr>
          <p:cNvPr id="2" name="Table 8">
            <a:extLst>
              <a:ext uri="{FF2B5EF4-FFF2-40B4-BE49-F238E27FC236}">
                <a16:creationId xmlns:a16="http://schemas.microsoft.com/office/drawing/2014/main" id="{936BF7DE-9A38-1DA2-13D3-AC69486F5826}"/>
              </a:ext>
            </a:extLst>
          </p:cNvPr>
          <p:cNvGraphicFramePr>
            <a:graphicFrameLocks noGrp="1"/>
          </p:cNvGraphicFramePr>
          <p:nvPr>
            <p:extLst>
              <p:ext uri="{D42A27DB-BD31-4B8C-83A1-F6EECF244321}">
                <p14:modId xmlns:p14="http://schemas.microsoft.com/office/powerpoint/2010/main" val="1350250775"/>
              </p:ext>
            </p:extLst>
          </p:nvPr>
        </p:nvGraphicFramePr>
        <p:xfrm>
          <a:off x="470633" y="936146"/>
          <a:ext cx="2657446" cy="5667849"/>
        </p:xfrm>
        <a:graphic>
          <a:graphicData uri="http://schemas.openxmlformats.org/drawingml/2006/table">
            <a:tbl>
              <a:tblPr firstRow="1" bandRow="1">
                <a:tableStyleId>{5C22544A-7EE6-4342-B048-85BDC9FD1C3A}</a:tableStyleId>
              </a:tblPr>
              <a:tblGrid>
                <a:gridCol w="2657446">
                  <a:extLst>
                    <a:ext uri="{9D8B030D-6E8A-4147-A177-3AD203B41FA5}">
                      <a16:colId xmlns:a16="http://schemas.microsoft.com/office/drawing/2014/main" val="513661549"/>
                    </a:ext>
                  </a:extLst>
                </a:gridCol>
              </a:tblGrid>
              <a:tr h="1172249">
                <a:tc>
                  <a:txBody>
                    <a:bodyPr/>
                    <a:lstStyle/>
                    <a:p>
                      <a:pPr algn="ctr"/>
                      <a:r>
                        <a:rPr lang="en-GB" sz="1000" b="0" dirty="0">
                          <a:solidFill>
                            <a:schemeClr val="tx1"/>
                          </a:solidFill>
                          <a:latin typeface="Source Sans Pro SemiBold" panose="020B0603030403020204" pitchFamily="34" charset="0"/>
                          <a:ea typeface="Source Sans Pro SemiBold" panose="020B0603030403020204" pitchFamily="34" charset="0"/>
                        </a:rPr>
                        <a:t>Image:</a:t>
                      </a:r>
                    </a:p>
                  </a:txBody>
                  <a:tcPr marT="41564" marB="4156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D76"/>
                    </a:solidFill>
                  </a:tcPr>
                </a:tc>
                <a:extLst>
                  <a:ext uri="{0D108BD9-81ED-4DB2-BD59-A6C34878D82A}">
                    <a16:rowId xmlns:a16="http://schemas.microsoft.com/office/drawing/2014/main" val="1776107064"/>
                  </a:ext>
                </a:extLst>
              </a:tr>
              <a:tr h="637759">
                <a:tc>
                  <a:txBody>
                    <a:bodyPr/>
                    <a:lstStyle/>
                    <a:p>
                      <a:pPr algn="ctr"/>
                      <a:r>
                        <a:rPr lang="en-GB" sz="1000" b="0" dirty="0">
                          <a:solidFill>
                            <a:schemeClr val="tx1"/>
                          </a:solidFill>
                          <a:latin typeface="Source Sans Pro SemiBold" panose="020B0603030403020204" pitchFamily="34" charset="0"/>
                          <a:ea typeface="Source Sans Pro SemiBold" panose="020B0603030403020204" pitchFamily="34" charset="0"/>
                        </a:rPr>
                        <a:t>Name:</a:t>
                      </a:r>
                      <a:endParaRPr lang="en-GB" sz="1100" b="0" dirty="0">
                        <a:solidFill>
                          <a:schemeClr val="tx1"/>
                        </a:solidFill>
                        <a:latin typeface="Source Sans Pro Light" panose="020B0403030403020204" pitchFamily="34" charset="0"/>
                        <a:ea typeface="Source Sans Pro Light" panose="020B0403030403020204" pitchFamily="34" charset="0"/>
                      </a:endParaRPr>
                    </a:p>
                  </a:txBody>
                  <a:tcPr marT="41564" marB="4156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DD76"/>
                    </a:solidFill>
                  </a:tcPr>
                </a:tc>
                <a:extLst>
                  <a:ext uri="{0D108BD9-81ED-4DB2-BD59-A6C34878D82A}">
                    <a16:rowId xmlns:a16="http://schemas.microsoft.com/office/drawing/2014/main" val="2862590700"/>
                  </a:ext>
                </a:extLst>
              </a:tr>
              <a:tr h="797197">
                <a:tc>
                  <a:txBody>
                    <a:bodyPr/>
                    <a:lstStyle/>
                    <a:p>
                      <a:pPr algn="ctr"/>
                      <a:r>
                        <a:rPr lang="en-GB" sz="1000" b="0" dirty="0">
                          <a:solidFill>
                            <a:schemeClr val="tx1"/>
                          </a:solidFill>
                          <a:latin typeface="Source Sans Pro SemiBold" panose="020B0603030403020204" pitchFamily="34" charset="0"/>
                          <a:ea typeface="Source Sans Pro SemiBold" panose="020B0603030403020204" pitchFamily="34" charset="0"/>
                        </a:rPr>
                        <a:t>Basic Demographics:</a:t>
                      </a:r>
                    </a:p>
                  </a:txBody>
                  <a:tcPr marT="41564" marB="41564">
                    <a:lnT w="12700" cap="flat" cmpd="sng" algn="ctr">
                      <a:solidFill>
                        <a:schemeClr val="bg1"/>
                      </a:solidFill>
                      <a:prstDash val="solid"/>
                      <a:round/>
                      <a:headEnd type="none" w="med" len="med"/>
                      <a:tailEnd type="none" w="med" len="med"/>
                    </a:lnT>
                    <a:solidFill>
                      <a:srgbClr val="FFDD76"/>
                    </a:solidFill>
                  </a:tcPr>
                </a:tc>
                <a:extLst>
                  <a:ext uri="{0D108BD9-81ED-4DB2-BD59-A6C34878D82A}">
                    <a16:rowId xmlns:a16="http://schemas.microsoft.com/office/drawing/2014/main" val="3948968494"/>
                  </a:ext>
                </a:extLst>
              </a:tr>
              <a:tr h="743853">
                <a:tc>
                  <a:txBody>
                    <a:bodyPr/>
                    <a:lstStyle/>
                    <a:p>
                      <a:pPr algn="ctr"/>
                      <a:r>
                        <a:rPr lang="en-GB" sz="1000" b="0" dirty="0">
                          <a:solidFill>
                            <a:schemeClr val="tx1"/>
                          </a:solidFill>
                          <a:latin typeface="Source Sans Pro SemiBold" panose="020B0603030403020204" pitchFamily="34" charset="0"/>
                          <a:ea typeface="Source Sans Pro SemiBold" panose="020B0603030403020204" pitchFamily="34" charset="0"/>
                        </a:rPr>
                        <a:t>Level of Education:</a:t>
                      </a:r>
                      <a:endParaRPr lang="en-GB" sz="1100" b="0" dirty="0">
                        <a:solidFill>
                          <a:schemeClr val="tx1"/>
                        </a:solidFill>
                        <a:latin typeface="Source Sans Pro Light" panose="020B0403030403020204" pitchFamily="34" charset="0"/>
                        <a:ea typeface="Source Sans Pro Light" panose="020B0403030403020204" pitchFamily="34" charset="0"/>
                      </a:endParaRPr>
                    </a:p>
                  </a:txBody>
                  <a:tcPr marT="41564" marB="41564">
                    <a:solidFill>
                      <a:srgbClr val="FFDD76"/>
                    </a:solidFill>
                  </a:tcPr>
                </a:tc>
                <a:extLst>
                  <a:ext uri="{0D108BD9-81ED-4DB2-BD59-A6C34878D82A}">
                    <a16:rowId xmlns:a16="http://schemas.microsoft.com/office/drawing/2014/main" val="2896619215"/>
                  </a:ext>
                </a:extLst>
              </a:tr>
              <a:tr h="743853">
                <a:tc>
                  <a:txBody>
                    <a:bodyPr/>
                    <a:lstStyle/>
                    <a:p>
                      <a:pPr algn="ctr"/>
                      <a:r>
                        <a:rPr lang="en-GB" sz="1000" b="0" dirty="0">
                          <a:solidFill>
                            <a:schemeClr val="tx1"/>
                          </a:solidFill>
                          <a:latin typeface="Source Sans Pro SemiBold" panose="020B0603030403020204" pitchFamily="34" charset="0"/>
                          <a:ea typeface="Source Sans Pro SemiBold" panose="020B0603030403020204" pitchFamily="34" charset="0"/>
                        </a:rPr>
                        <a:t>Level of Experience:</a:t>
                      </a:r>
                      <a:endParaRPr lang="en-GB" sz="1100" b="0" dirty="0">
                        <a:solidFill>
                          <a:schemeClr val="tx1"/>
                        </a:solidFill>
                        <a:latin typeface="Source Sans Pro Light" panose="020B0403030403020204" pitchFamily="34" charset="0"/>
                        <a:ea typeface="Source Sans Pro Light" panose="020B0403030403020204" pitchFamily="34" charset="0"/>
                      </a:endParaRPr>
                    </a:p>
                  </a:txBody>
                  <a:tcPr marT="41564" marB="41564">
                    <a:solidFill>
                      <a:srgbClr val="FFDD76"/>
                    </a:solidFill>
                  </a:tcPr>
                </a:tc>
                <a:extLst>
                  <a:ext uri="{0D108BD9-81ED-4DB2-BD59-A6C34878D82A}">
                    <a16:rowId xmlns:a16="http://schemas.microsoft.com/office/drawing/2014/main" val="2460500521"/>
                  </a:ext>
                </a:extLst>
              </a:tr>
              <a:tr h="743853">
                <a:tc>
                  <a:txBody>
                    <a:bodyPr/>
                    <a:lstStyle/>
                    <a:p>
                      <a:pPr algn="ctr"/>
                      <a:r>
                        <a:rPr lang="en-GB" sz="1000" b="0" dirty="0">
                          <a:solidFill>
                            <a:schemeClr val="tx1"/>
                          </a:solidFill>
                          <a:latin typeface="Source Sans Pro SemiBold" panose="020B0603030403020204" pitchFamily="34" charset="0"/>
                          <a:ea typeface="Source Sans Pro SemiBold" panose="020B0603030403020204" pitchFamily="34" charset="0"/>
                        </a:rPr>
                        <a:t>Industry:</a:t>
                      </a:r>
                      <a:endParaRPr lang="en-GB" sz="1100" b="0" dirty="0">
                        <a:solidFill>
                          <a:schemeClr val="tx1"/>
                        </a:solidFill>
                        <a:latin typeface="Source Sans Pro Light" panose="020B0403030403020204" pitchFamily="34" charset="0"/>
                        <a:ea typeface="Source Sans Pro Light" panose="020B0403030403020204" pitchFamily="34" charset="0"/>
                      </a:endParaRPr>
                    </a:p>
                  </a:txBody>
                  <a:tcPr marT="41564" marB="41564">
                    <a:solidFill>
                      <a:srgbClr val="FFDD76"/>
                    </a:solidFill>
                  </a:tcPr>
                </a:tc>
                <a:extLst>
                  <a:ext uri="{0D108BD9-81ED-4DB2-BD59-A6C34878D82A}">
                    <a16:rowId xmlns:a16="http://schemas.microsoft.com/office/drawing/2014/main" val="3387702355"/>
                  </a:ext>
                </a:extLst>
              </a:tr>
              <a:tr h="829085">
                <a:tc>
                  <a:txBody>
                    <a:bodyPr/>
                    <a:lstStyle/>
                    <a:p>
                      <a:pPr algn="ctr"/>
                      <a:r>
                        <a:rPr lang="en-GB" sz="1000" b="0" dirty="0">
                          <a:solidFill>
                            <a:schemeClr val="tx1"/>
                          </a:solidFill>
                          <a:latin typeface="Source Sans Pro SemiBold" panose="020B0603030403020204" pitchFamily="34" charset="0"/>
                          <a:ea typeface="Source Sans Pro SemiBold" panose="020B0603030403020204" pitchFamily="34" charset="0"/>
                        </a:rPr>
                        <a:t>Quote:</a:t>
                      </a:r>
                      <a:endParaRPr lang="en-GB" sz="1100" b="0" dirty="0">
                        <a:solidFill>
                          <a:schemeClr val="tx1"/>
                        </a:solidFill>
                        <a:latin typeface="Source Sans Pro Light" panose="020B0403030403020204" pitchFamily="34" charset="0"/>
                        <a:ea typeface="Source Sans Pro Light" panose="020B0403030403020204" pitchFamily="34" charset="0"/>
                      </a:endParaRPr>
                    </a:p>
                  </a:txBody>
                  <a:tcPr marT="41564" marB="41564">
                    <a:solidFill>
                      <a:srgbClr val="FFDD76"/>
                    </a:solidFill>
                  </a:tcPr>
                </a:tc>
                <a:extLst>
                  <a:ext uri="{0D108BD9-81ED-4DB2-BD59-A6C34878D82A}">
                    <a16:rowId xmlns:a16="http://schemas.microsoft.com/office/drawing/2014/main" val="824288445"/>
                  </a:ext>
                </a:extLst>
              </a:tr>
            </a:tbl>
          </a:graphicData>
        </a:graphic>
      </p:graphicFrame>
      <p:graphicFrame>
        <p:nvGraphicFramePr>
          <p:cNvPr id="3" name="Table 2">
            <a:extLst>
              <a:ext uri="{FF2B5EF4-FFF2-40B4-BE49-F238E27FC236}">
                <a16:creationId xmlns:a16="http://schemas.microsoft.com/office/drawing/2014/main" id="{B0967352-3359-BBF5-1B37-2DFA0BA34096}"/>
              </a:ext>
            </a:extLst>
          </p:cNvPr>
          <p:cNvGraphicFramePr>
            <a:graphicFrameLocks noGrp="1"/>
          </p:cNvGraphicFramePr>
          <p:nvPr>
            <p:extLst>
              <p:ext uri="{D42A27DB-BD31-4B8C-83A1-F6EECF244321}">
                <p14:modId xmlns:p14="http://schemas.microsoft.com/office/powerpoint/2010/main" val="18876320"/>
              </p:ext>
            </p:extLst>
          </p:nvPr>
        </p:nvGraphicFramePr>
        <p:xfrm>
          <a:off x="3191393" y="936144"/>
          <a:ext cx="5877421" cy="5667849"/>
        </p:xfrm>
        <a:graphic>
          <a:graphicData uri="http://schemas.openxmlformats.org/drawingml/2006/table">
            <a:tbl>
              <a:tblPr firstRow="1" bandRow="1">
                <a:tableStyleId>{5C22544A-7EE6-4342-B048-85BDC9FD1C3A}</a:tableStyleId>
              </a:tblPr>
              <a:tblGrid>
                <a:gridCol w="5877421">
                  <a:extLst>
                    <a:ext uri="{9D8B030D-6E8A-4147-A177-3AD203B41FA5}">
                      <a16:colId xmlns:a16="http://schemas.microsoft.com/office/drawing/2014/main" val="513661549"/>
                    </a:ext>
                  </a:extLst>
                </a:gridCol>
              </a:tblGrid>
              <a:tr h="871503">
                <a:tc>
                  <a:txBody>
                    <a:bodyPr/>
                    <a:lstStyle/>
                    <a:p>
                      <a:r>
                        <a:rPr lang="en-GB" sz="1000" b="0" dirty="0">
                          <a:solidFill>
                            <a:schemeClr val="tx1"/>
                          </a:solidFill>
                          <a:latin typeface="Source Sans Pro SemiBold" panose="020B0603030403020204" pitchFamily="34" charset="0"/>
                          <a:ea typeface="Source Sans Pro SemiBold" panose="020B0603030403020204" pitchFamily="34" charset="0"/>
                        </a:rPr>
                        <a:t>Responsibilities &amp; Skills:</a:t>
                      </a:r>
                      <a:endParaRPr lang="en-GB" sz="1000" b="0" dirty="0">
                        <a:solidFill>
                          <a:schemeClr val="tx1"/>
                        </a:solidFill>
                        <a:latin typeface="Source Sans Pro Light" panose="020B0403030403020204" pitchFamily="34" charset="0"/>
                        <a:ea typeface="Source Sans Pro Light" panose="020B0403030403020204" pitchFamily="34" charset="0"/>
                      </a:endParaRPr>
                    </a:p>
                  </a:txBody>
                  <a:tcPr marT="41564" marB="4156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D76"/>
                    </a:solidFill>
                  </a:tcPr>
                </a:tc>
                <a:extLst>
                  <a:ext uri="{0D108BD9-81ED-4DB2-BD59-A6C34878D82A}">
                    <a16:rowId xmlns:a16="http://schemas.microsoft.com/office/drawing/2014/main" val="1776107064"/>
                  </a:ext>
                </a:extLst>
              </a:tr>
              <a:tr h="680333">
                <a:tc>
                  <a:txBody>
                    <a:bodyPr/>
                    <a:lstStyle/>
                    <a:p>
                      <a:r>
                        <a:rPr lang="en-GB" sz="1000" b="0" dirty="0">
                          <a:solidFill>
                            <a:schemeClr val="tx1"/>
                          </a:solidFill>
                          <a:latin typeface="Source Sans Pro SemiBold" panose="020B0603030403020204" pitchFamily="34" charset="0"/>
                          <a:ea typeface="Source Sans Pro SemiBold" panose="020B0603030403020204" pitchFamily="34" charset="0"/>
                        </a:rPr>
                        <a:t>Challenges &amp; Goals:</a:t>
                      </a:r>
                      <a:endParaRPr lang="en-GB" sz="1000" b="0" dirty="0">
                        <a:solidFill>
                          <a:schemeClr val="tx1"/>
                        </a:solidFill>
                        <a:latin typeface="Source Sans Pro Light" panose="020B0403030403020204" pitchFamily="34" charset="0"/>
                        <a:ea typeface="Source Sans Pro Light" panose="020B0403030403020204" pitchFamily="34" charset="0"/>
                      </a:endParaRPr>
                    </a:p>
                  </a:txBody>
                  <a:tcPr marT="41564" marB="4156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DD76"/>
                    </a:solidFill>
                  </a:tcPr>
                </a:tc>
                <a:extLst>
                  <a:ext uri="{0D108BD9-81ED-4DB2-BD59-A6C34878D82A}">
                    <a16:rowId xmlns:a16="http://schemas.microsoft.com/office/drawing/2014/main" val="2862590700"/>
                  </a:ext>
                </a:extLst>
              </a:tr>
              <a:tr h="680333">
                <a:tc>
                  <a:txBody>
                    <a:bodyPr/>
                    <a:lstStyle/>
                    <a:p>
                      <a:r>
                        <a:rPr lang="en-GB" sz="1000" b="0" dirty="0">
                          <a:solidFill>
                            <a:schemeClr val="tx1"/>
                          </a:solidFill>
                          <a:latin typeface="Source Sans Pro SemiBold" panose="020B0603030403020204" pitchFamily="34" charset="0"/>
                          <a:ea typeface="Source Sans Pro SemiBold" panose="020B0603030403020204" pitchFamily="34" charset="0"/>
                        </a:rPr>
                        <a:t>Needs:</a:t>
                      </a:r>
                      <a:endParaRPr lang="en-GB" sz="1000" b="0" dirty="0">
                        <a:solidFill>
                          <a:schemeClr val="tx1"/>
                        </a:solidFill>
                        <a:latin typeface="Source Sans Pro Light" panose="020B0403030403020204" pitchFamily="34" charset="0"/>
                        <a:ea typeface="Source Sans Pro Light" panose="020B0403030403020204" pitchFamily="34" charset="0"/>
                      </a:endParaRPr>
                    </a:p>
                  </a:txBody>
                  <a:tcPr marT="41564" marB="41564">
                    <a:lnT w="12700" cap="flat" cmpd="sng" algn="ctr">
                      <a:solidFill>
                        <a:schemeClr val="bg1"/>
                      </a:solidFill>
                      <a:prstDash val="solid"/>
                      <a:round/>
                      <a:headEnd type="none" w="med" len="med"/>
                      <a:tailEnd type="none" w="med" len="med"/>
                    </a:lnT>
                    <a:solidFill>
                      <a:srgbClr val="FFDD76"/>
                    </a:solidFill>
                  </a:tcPr>
                </a:tc>
                <a:extLst>
                  <a:ext uri="{0D108BD9-81ED-4DB2-BD59-A6C34878D82A}">
                    <a16:rowId xmlns:a16="http://schemas.microsoft.com/office/drawing/2014/main" val="3948968494"/>
                  </a:ext>
                </a:extLst>
              </a:tr>
              <a:tr h="6803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solidFill>
                            <a:schemeClr val="tx1"/>
                          </a:solidFill>
                          <a:latin typeface="Source Sans Pro SemiBold" panose="020B0603030403020204" pitchFamily="34" charset="0"/>
                          <a:ea typeface="Source Sans Pro SemiBold" panose="020B0603030403020204" pitchFamily="34" charset="0"/>
                        </a:rPr>
                        <a:t>Frustrations:</a:t>
                      </a:r>
                      <a:endParaRPr lang="en-GB" sz="1000" b="0" dirty="0">
                        <a:solidFill>
                          <a:schemeClr val="tx1"/>
                        </a:solidFill>
                        <a:latin typeface="Source Sans Pro Light" panose="020B0403030403020204" pitchFamily="34" charset="0"/>
                        <a:ea typeface="Source Sans Pro Light" panose="020B0403030403020204" pitchFamily="34" charset="0"/>
                      </a:endParaRPr>
                    </a:p>
                  </a:txBody>
                  <a:tcPr marT="41564" marB="41564">
                    <a:solidFill>
                      <a:srgbClr val="FFDD76"/>
                    </a:solidFill>
                  </a:tcPr>
                </a:tc>
                <a:extLst>
                  <a:ext uri="{0D108BD9-81ED-4DB2-BD59-A6C34878D82A}">
                    <a16:rowId xmlns:a16="http://schemas.microsoft.com/office/drawing/2014/main" val="2896619215"/>
                  </a:ext>
                </a:extLst>
              </a:tr>
              <a:tr h="714348">
                <a:tc>
                  <a:txBody>
                    <a:bodyPr/>
                    <a:lstStyle/>
                    <a:p>
                      <a:r>
                        <a:rPr lang="en-GB" sz="1000" b="0" dirty="0">
                          <a:solidFill>
                            <a:schemeClr val="tx1"/>
                          </a:solidFill>
                          <a:latin typeface="Source Sans Pro SemiBold" panose="020B0603030403020204" pitchFamily="34" charset="0"/>
                          <a:ea typeface="Source Sans Pro SemiBold" panose="020B0603030403020204" pitchFamily="34" charset="0"/>
                        </a:rPr>
                        <a:t>Key Knowledge Sources:</a:t>
                      </a:r>
                      <a:endParaRPr lang="en-GB" sz="1000" b="0" dirty="0">
                        <a:solidFill>
                          <a:schemeClr val="tx1"/>
                        </a:solidFill>
                        <a:latin typeface="Source Sans Pro Light" panose="020B0403030403020204" pitchFamily="34" charset="0"/>
                        <a:ea typeface="Source Sans Pro Light" panose="020B0403030403020204" pitchFamily="34" charset="0"/>
                      </a:endParaRPr>
                    </a:p>
                  </a:txBody>
                  <a:tcPr marT="41564" marB="41564">
                    <a:solidFill>
                      <a:srgbClr val="FFDD76"/>
                    </a:solidFill>
                  </a:tcPr>
                </a:tc>
                <a:extLst>
                  <a:ext uri="{0D108BD9-81ED-4DB2-BD59-A6C34878D82A}">
                    <a16:rowId xmlns:a16="http://schemas.microsoft.com/office/drawing/2014/main" val="2460500521"/>
                  </a:ext>
                </a:extLst>
              </a:tr>
              <a:tr h="680333">
                <a:tc>
                  <a:txBody>
                    <a:bodyPr/>
                    <a:lstStyle/>
                    <a:p>
                      <a:r>
                        <a:rPr lang="en-GB" sz="1000" b="0" dirty="0">
                          <a:solidFill>
                            <a:schemeClr val="tx1"/>
                          </a:solidFill>
                          <a:latin typeface="Source Sans Pro SemiBold" panose="020B0603030403020204" pitchFamily="34" charset="0"/>
                          <a:ea typeface="Source Sans Pro SemiBold" panose="020B0603030403020204" pitchFamily="34" charset="0"/>
                        </a:rPr>
                        <a:t>What can we do?</a:t>
                      </a:r>
                      <a:endParaRPr lang="en-GB" sz="1000" b="0" dirty="0">
                        <a:solidFill>
                          <a:schemeClr val="tx1"/>
                        </a:solidFill>
                        <a:latin typeface="Source Sans Pro Light" panose="020B0403030403020204" pitchFamily="34" charset="0"/>
                        <a:ea typeface="Source Sans Pro Light" panose="020B0403030403020204" pitchFamily="34" charset="0"/>
                      </a:endParaRPr>
                    </a:p>
                  </a:txBody>
                  <a:tcPr marT="41564" marB="41564">
                    <a:solidFill>
                      <a:srgbClr val="FFDD76"/>
                    </a:solidFill>
                  </a:tcPr>
                </a:tc>
                <a:extLst>
                  <a:ext uri="{0D108BD9-81ED-4DB2-BD59-A6C34878D82A}">
                    <a16:rowId xmlns:a16="http://schemas.microsoft.com/office/drawing/2014/main" val="3387702355"/>
                  </a:ext>
                </a:extLst>
              </a:tr>
              <a:tr h="680333">
                <a:tc>
                  <a:txBody>
                    <a:bodyPr/>
                    <a:lstStyle/>
                    <a:p>
                      <a:r>
                        <a:rPr lang="en-GB" sz="1000" b="0" dirty="0">
                          <a:solidFill>
                            <a:schemeClr val="tx1"/>
                          </a:solidFill>
                          <a:latin typeface="Source Sans Pro SemiBold" panose="020B0603030403020204" pitchFamily="34" charset="0"/>
                          <a:ea typeface="Source Sans Pro SemiBold" panose="020B0603030403020204" pitchFamily="34" charset="0"/>
                        </a:rPr>
                        <a:t>Preferred Touchpoints:</a:t>
                      </a:r>
                      <a:endParaRPr lang="en-GB" sz="1000" b="0" dirty="0">
                        <a:solidFill>
                          <a:schemeClr val="tx1"/>
                        </a:solidFill>
                        <a:latin typeface="Source Sans Pro Light" panose="020B0403030403020204" pitchFamily="34" charset="0"/>
                        <a:ea typeface="Source Sans Pro Light" panose="020B0403030403020204" pitchFamily="34" charset="0"/>
                      </a:endParaRPr>
                    </a:p>
                  </a:txBody>
                  <a:tcPr marT="41564" marB="41564">
                    <a:solidFill>
                      <a:srgbClr val="FFDD76"/>
                    </a:solidFill>
                  </a:tcPr>
                </a:tc>
                <a:extLst>
                  <a:ext uri="{0D108BD9-81ED-4DB2-BD59-A6C34878D82A}">
                    <a16:rowId xmlns:a16="http://schemas.microsoft.com/office/drawing/2014/main" val="824288445"/>
                  </a:ext>
                </a:extLst>
              </a:tr>
              <a:tr h="6803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solidFill>
                            <a:schemeClr val="tx1"/>
                          </a:solidFill>
                          <a:latin typeface="Source Sans Pro SemiBold" panose="020B0603030403020204" pitchFamily="34" charset="0"/>
                          <a:ea typeface="Source Sans Pro SemiBold" panose="020B0603030403020204" pitchFamily="34" charset="0"/>
                        </a:rPr>
                        <a:t>Common Objections:</a:t>
                      </a:r>
                      <a:endParaRPr lang="en-GB" sz="1000" b="0" dirty="0">
                        <a:solidFill>
                          <a:schemeClr val="tx1"/>
                        </a:solidFill>
                        <a:latin typeface="Source Sans Pro Light" panose="020B0403030403020204" pitchFamily="34" charset="0"/>
                        <a:ea typeface="Source Sans Pro Light" panose="020B0403030403020204" pitchFamily="34" charset="0"/>
                      </a:endParaRPr>
                    </a:p>
                  </a:txBody>
                  <a:tcPr marT="41564" marB="41564">
                    <a:solidFill>
                      <a:srgbClr val="FFDD76"/>
                    </a:solidFill>
                  </a:tcPr>
                </a:tc>
                <a:extLst>
                  <a:ext uri="{0D108BD9-81ED-4DB2-BD59-A6C34878D82A}">
                    <a16:rowId xmlns:a16="http://schemas.microsoft.com/office/drawing/2014/main" val="62398744"/>
                  </a:ext>
                </a:extLst>
              </a:tr>
            </a:tbl>
          </a:graphicData>
        </a:graphic>
      </p:graphicFrame>
      <p:graphicFrame>
        <p:nvGraphicFramePr>
          <p:cNvPr id="4" name="Table 8">
            <a:extLst>
              <a:ext uri="{FF2B5EF4-FFF2-40B4-BE49-F238E27FC236}">
                <a16:creationId xmlns:a16="http://schemas.microsoft.com/office/drawing/2014/main" id="{5601423A-8A8B-CFD5-5239-F0E1678E4686}"/>
              </a:ext>
            </a:extLst>
          </p:cNvPr>
          <p:cNvGraphicFramePr>
            <a:graphicFrameLocks noGrp="1"/>
          </p:cNvGraphicFramePr>
          <p:nvPr>
            <p:extLst>
              <p:ext uri="{D42A27DB-BD31-4B8C-83A1-F6EECF244321}">
                <p14:modId xmlns:p14="http://schemas.microsoft.com/office/powerpoint/2010/main" val="1467404423"/>
              </p:ext>
            </p:extLst>
          </p:nvPr>
        </p:nvGraphicFramePr>
        <p:xfrm>
          <a:off x="9147345" y="936145"/>
          <a:ext cx="2657446" cy="5667850"/>
        </p:xfrm>
        <a:graphic>
          <a:graphicData uri="http://schemas.openxmlformats.org/drawingml/2006/table">
            <a:tbl>
              <a:tblPr firstRow="1" bandRow="1">
                <a:tableStyleId>{5C22544A-7EE6-4342-B048-85BDC9FD1C3A}</a:tableStyleId>
              </a:tblPr>
              <a:tblGrid>
                <a:gridCol w="2657446">
                  <a:extLst>
                    <a:ext uri="{9D8B030D-6E8A-4147-A177-3AD203B41FA5}">
                      <a16:colId xmlns:a16="http://schemas.microsoft.com/office/drawing/2014/main" val="513661549"/>
                    </a:ext>
                  </a:extLst>
                </a:gridCol>
              </a:tblGrid>
              <a:tr h="1512846">
                <a:tc>
                  <a:txBody>
                    <a:bodyPr/>
                    <a:lstStyle/>
                    <a:p>
                      <a:r>
                        <a:rPr lang="en-GB" sz="1000" b="0" dirty="0">
                          <a:solidFill>
                            <a:schemeClr val="tx1"/>
                          </a:solidFill>
                          <a:latin typeface="Source Sans Pro SemiBold" panose="020B0603030403020204" pitchFamily="34" charset="0"/>
                          <a:ea typeface="Source Sans Pro SemiBold" panose="020B0603030403020204" pitchFamily="34" charset="0"/>
                        </a:rPr>
                        <a:t>Favourite Brands:</a:t>
                      </a:r>
                      <a:endParaRPr lang="en-GB" sz="1000" b="0" dirty="0">
                        <a:solidFill>
                          <a:schemeClr val="tx1"/>
                        </a:solidFill>
                        <a:latin typeface="Source Sans Pro Light" panose="020B0403030403020204" pitchFamily="34" charset="0"/>
                        <a:ea typeface="Source Sans Pro Light" panose="020B0403030403020204" pitchFamily="34" charset="0"/>
                      </a:endParaRPr>
                    </a:p>
                  </a:txBody>
                  <a:tcPr marT="41564" marB="4156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D76"/>
                    </a:solidFill>
                  </a:tcPr>
                </a:tc>
                <a:extLst>
                  <a:ext uri="{0D108BD9-81ED-4DB2-BD59-A6C34878D82A}">
                    <a16:rowId xmlns:a16="http://schemas.microsoft.com/office/drawing/2014/main" val="1776107064"/>
                  </a:ext>
                </a:extLst>
              </a:tr>
              <a:tr h="1512846">
                <a:tc>
                  <a:txBody>
                    <a:bodyPr/>
                    <a:lstStyle/>
                    <a:p>
                      <a:r>
                        <a:rPr lang="en-GB" sz="1000" b="0" dirty="0">
                          <a:solidFill>
                            <a:schemeClr val="tx1"/>
                          </a:solidFill>
                          <a:latin typeface="Source Sans Pro SemiBold" panose="020B0603030403020204" pitchFamily="34" charset="0"/>
                          <a:ea typeface="Source Sans Pro SemiBold" panose="020B0603030403020204" pitchFamily="34" charset="0"/>
                        </a:rPr>
                        <a:t>Hobbies:</a:t>
                      </a:r>
                      <a:endParaRPr lang="en-GB" sz="1000" b="0" dirty="0">
                        <a:solidFill>
                          <a:schemeClr val="tx1"/>
                        </a:solidFill>
                        <a:latin typeface="Source Sans Pro Light" panose="020B0403030403020204" pitchFamily="34" charset="0"/>
                        <a:ea typeface="Source Sans Pro Light" panose="020B0403030403020204" pitchFamily="34" charset="0"/>
                      </a:endParaRPr>
                    </a:p>
                  </a:txBody>
                  <a:tcPr marT="41564" marB="4156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DD76"/>
                    </a:solidFill>
                  </a:tcPr>
                </a:tc>
                <a:extLst>
                  <a:ext uri="{0D108BD9-81ED-4DB2-BD59-A6C34878D82A}">
                    <a16:rowId xmlns:a16="http://schemas.microsoft.com/office/drawing/2014/main" val="2862590700"/>
                  </a:ext>
                </a:extLst>
              </a:tr>
              <a:tr h="1112034">
                <a:tc>
                  <a:txBody>
                    <a:bodyPr/>
                    <a:lstStyle/>
                    <a:p>
                      <a:r>
                        <a:rPr lang="en-GB" sz="1000" b="0" dirty="0">
                          <a:solidFill>
                            <a:schemeClr val="tx1"/>
                          </a:solidFill>
                          <a:latin typeface="Source Sans Pro SemiBold" panose="020B0603030403020204" pitchFamily="34" charset="0"/>
                          <a:ea typeface="Source Sans Pro SemiBold" panose="020B0603030403020204" pitchFamily="34" charset="0"/>
                        </a:rPr>
                        <a:t>Expendable Income:</a:t>
                      </a:r>
                      <a:endParaRPr lang="en-GB" sz="1000" b="0" dirty="0">
                        <a:solidFill>
                          <a:schemeClr val="tx1"/>
                        </a:solidFill>
                        <a:latin typeface="Source Sans Pro Light" panose="020B0403030403020204" pitchFamily="34" charset="0"/>
                        <a:ea typeface="Source Sans Pro Light" panose="020B0403030403020204" pitchFamily="34" charset="0"/>
                      </a:endParaRPr>
                    </a:p>
                  </a:txBody>
                  <a:tcPr marT="41564" marB="41564">
                    <a:lnT w="12700" cap="flat" cmpd="sng" algn="ctr">
                      <a:solidFill>
                        <a:schemeClr val="bg1"/>
                      </a:solidFill>
                      <a:prstDash val="solid"/>
                      <a:round/>
                      <a:headEnd type="none" w="med" len="med"/>
                      <a:tailEnd type="none" w="med" len="med"/>
                    </a:lnT>
                    <a:solidFill>
                      <a:srgbClr val="FFDD76"/>
                    </a:solidFill>
                  </a:tcPr>
                </a:tc>
                <a:extLst>
                  <a:ext uri="{0D108BD9-81ED-4DB2-BD59-A6C34878D82A}">
                    <a16:rowId xmlns:a16="http://schemas.microsoft.com/office/drawing/2014/main" val="3948968494"/>
                  </a:ext>
                </a:extLst>
              </a:tr>
              <a:tr h="15301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solidFill>
                            <a:schemeClr val="tx1"/>
                          </a:solidFill>
                          <a:latin typeface="Source Sans Pro SemiBold" panose="020B0603030403020204" pitchFamily="34" charset="0"/>
                          <a:ea typeface="Source Sans Pro SemiBold" panose="020B0603030403020204" pitchFamily="34" charset="0"/>
                        </a:rPr>
                        <a:t>Short Bio:</a:t>
                      </a:r>
                      <a:endParaRPr lang="en-GB" sz="1000" b="0" dirty="0">
                        <a:solidFill>
                          <a:schemeClr val="tx1"/>
                        </a:solidFill>
                        <a:latin typeface="Source Sans Pro Light" panose="020B0403030403020204" pitchFamily="34" charset="0"/>
                        <a:ea typeface="Source Sans Pro Light" panose="020B0403030403020204" pitchFamily="34" charset="0"/>
                      </a:endParaRPr>
                    </a:p>
                  </a:txBody>
                  <a:tcPr marT="41564" marB="41564">
                    <a:solidFill>
                      <a:srgbClr val="FFDD76"/>
                    </a:solidFill>
                  </a:tcPr>
                </a:tc>
                <a:extLst>
                  <a:ext uri="{0D108BD9-81ED-4DB2-BD59-A6C34878D82A}">
                    <a16:rowId xmlns:a16="http://schemas.microsoft.com/office/drawing/2014/main" val="2896619215"/>
                  </a:ext>
                </a:extLst>
              </a:tr>
            </a:tbl>
          </a:graphicData>
        </a:graphic>
      </p:graphicFrame>
    </p:spTree>
    <p:extLst>
      <p:ext uri="{BB962C8B-B14F-4D97-AF65-F5344CB8AC3E}">
        <p14:creationId xmlns:p14="http://schemas.microsoft.com/office/powerpoint/2010/main" val="2104595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C38DDCDA-C91E-4D38-A157-76F10B4F30C9}"/>
              </a:ext>
            </a:extLst>
          </p:cNvPr>
          <p:cNvSpPr txBox="1">
            <a:spLocks/>
          </p:cNvSpPr>
          <p:nvPr/>
        </p:nvSpPr>
        <p:spPr>
          <a:xfrm>
            <a:off x="9192298" y="599684"/>
            <a:ext cx="2567540" cy="508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600" b="1" dirty="0">
                <a:solidFill>
                  <a:srgbClr val="46494F"/>
                </a:solidFill>
                <a:latin typeface="Source Sans Pro Black" panose="020B0503030403020204" pitchFamily="34" charset="0"/>
                <a:ea typeface="Source Sans Pro Black" panose="020B0503030403020204" pitchFamily="34" charset="0"/>
              </a:rPr>
              <a:t>Additional Information</a:t>
            </a:r>
            <a:r>
              <a:rPr lang="en-GB" sz="1600" b="1" dirty="0">
                <a:solidFill>
                  <a:srgbClr val="EE7505"/>
                </a:solidFill>
                <a:latin typeface="Source Sans Pro Black" panose="020B0503030403020204" pitchFamily="34" charset="0"/>
                <a:ea typeface="Source Sans Pro Black" panose="020B0503030403020204" pitchFamily="34" charset="0"/>
              </a:rPr>
              <a:t>.</a:t>
            </a:r>
          </a:p>
        </p:txBody>
      </p:sp>
      <p:sp>
        <p:nvSpPr>
          <p:cNvPr id="11" name="Subtitle 2">
            <a:extLst>
              <a:ext uri="{FF2B5EF4-FFF2-40B4-BE49-F238E27FC236}">
                <a16:creationId xmlns:a16="http://schemas.microsoft.com/office/drawing/2014/main" id="{A23AA3E1-7A11-4110-970A-846DA3EBE728}"/>
              </a:ext>
            </a:extLst>
          </p:cNvPr>
          <p:cNvSpPr txBox="1">
            <a:spLocks/>
          </p:cNvSpPr>
          <p:nvPr/>
        </p:nvSpPr>
        <p:spPr>
          <a:xfrm>
            <a:off x="4717956" y="599684"/>
            <a:ext cx="2824294" cy="508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600" b="1" dirty="0">
                <a:solidFill>
                  <a:srgbClr val="46494F"/>
                </a:solidFill>
                <a:latin typeface="Source Sans Pro Black" panose="020B0503030403020204" pitchFamily="34" charset="0"/>
                <a:ea typeface="Source Sans Pro Black" panose="020B0503030403020204" pitchFamily="34" charset="0"/>
              </a:rPr>
              <a:t>Necessary Information</a:t>
            </a:r>
            <a:r>
              <a:rPr lang="en-GB" sz="1600" b="1" dirty="0">
                <a:solidFill>
                  <a:srgbClr val="EE7505"/>
                </a:solidFill>
                <a:latin typeface="Source Sans Pro Black" panose="020B0503030403020204" pitchFamily="34" charset="0"/>
                <a:ea typeface="Source Sans Pro Black" panose="020B0503030403020204" pitchFamily="34" charset="0"/>
              </a:rPr>
              <a:t>.</a:t>
            </a:r>
          </a:p>
        </p:txBody>
      </p:sp>
      <p:grpSp>
        <p:nvGrpSpPr>
          <p:cNvPr id="14" name="Group 13">
            <a:extLst>
              <a:ext uri="{FF2B5EF4-FFF2-40B4-BE49-F238E27FC236}">
                <a16:creationId xmlns:a16="http://schemas.microsoft.com/office/drawing/2014/main" id="{CDCBC308-CACB-A498-894A-6377684AC199}"/>
              </a:ext>
            </a:extLst>
          </p:cNvPr>
          <p:cNvGrpSpPr/>
          <p:nvPr/>
        </p:nvGrpSpPr>
        <p:grpSpPr>
          <a:xfrm>
            <a:off x="215243" y="122184"/>
            <a:ext cx="2291983" cy="215444"/>
            <a:chOff x="4791420" y="6535053"/>
            <a:chExt cx="2291983" cy="215444"/>
          </a:xfrm>
          <a:noFill/>
        </p:grpSpPr>
        <p:pic>
          <p:nvPicPr>
            <p:cNvPr id="15" name="Picture 14" descr="Icon&#10;&#10;Description automatically generated">
              <a:extLst>
                <a:ext uri="{FF2B5EF4-FFF2-40B4-BE49-F238E27FC236}">
                  <a16:creationId xmlns:a16="http://schemas.microsoft.com/office/drawing/2014/main" id="{61E2312E-46F4-6BE9-6D74-E918D3F3C27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91420" y="6578825"/>
              <a:ext cx="417905" cy="134252"/>
            </a:xfrm>
            <a:prstGeom prst="rect">
              <a:avLst/>
            </a:prstGeom>
            <a:grpFill/>
          </p:spPr>
        </p:pic>
        <p:sp>
          <p:nvSpPr>
            <p:cNvPr id="17" name="TextBox 16">
              <a:extLst>
                <a:ext uri="{FF2B5EF4-FFF2-40B4-BE49-F238E27FC236}">
                  <a16:creationId xmlns:a16="http://schemas.microsoft.com/office/drawing/2014/main" id="{890ABA5E-ADA3-BFE4-0D5A-03B507974998}"/>
                </a:ext>
              </a:extLst>
            </p:cNvPr>
            <p:cNvSpPr txBox="1"/>
            <p:nvPr/>
          </p:nvSpPr>
          <p:spPr>
            <a:xfrm>
              <a:off x="5209325" y="6535053"/>
              <a:ext cx="1874078" cy="215444"/>
            </a:xfrm>
            <a:prstGeom prst="rect">
              <a:avLst/>
            </a:prstGeom>
            <a:grpFill/>
          </p:spPr>
          <p:txBody>
            <a:bodyPr wrap="square">
              <a:spAutoFit/>
            </a:bodyPr>
            <a:lstStyle/>
            <a:p>
              <a:r>
                <a:rPr lang="en-GB" sz="800" b="1" dirty="0">
                  <a:solidFill>
                    <a:srgbClr val="45494E"/>
                  </a:solidFill>
                  <a:latin typeface="Source Sans Pro Black" panose="020B0503030403020204" pitchFamily="34" charset="0"/>
                  <a:ea typeface="Source Sans Pro Black" panose="020B0503030403020204" pitchFamily="34" charset="0"/>
                  <a:cs typeface="Brush Script MT" panose="03060802040406070304" pitchFamily="66" charset="-122"/>
                </a:rPr>
                <a:t>PERSONA DEVELOPMENT TEMPLATE</a:t>
              </a:r>
              <a:endParaRPr lang="en-GB" sz="500" b="1" dirty="0">
                <a:solidFill>
                  <a:srgbClr val="45494E"/>
                </a:solidFill>
                <a:latin typeface="Source Sans Pro Black" panose="020B0503030403020204" pitchFamily="34" charset="0"/>
                <a:ea typeface="Source Sans Pro Black" panose="020B0503030403020204" pitchFamily="34" charset="0"/>
                <a:cs typeface="Brush Script MT" panose="03060802040406070304" pitchFamily="66" charset="-122"/>
              </a:endParaRPr>
            </a:p>
          </p:txBody>
        </p:sp>
      </p:grpSp>
      <p:sp>
        <p:nvSpPr>
          <p:cNvPr id="22" name="Subtitle 2">
            <a:extLst>
              <a:ext uri="{FF2B5EF4-FFF2-40B4-BE49-F238E27FC236}">
                <a16:creationId xmlns:a16="http://schemas.microsoft.com/office/drawing/2014/main" id="{CF18A8A9-6527-96E8-0AA0-1E17E5482342}"/>
              </a:ext>
            </a:extLst>
          </p:cNvPr>
          <p:cNvSpPr txBox="1">
            <a:spLocks/>
          </p:cNvSpPr>
          <p:nvPr/>
        </p:nvSpPr>
        <p:spPr>
          <a:xfrm>
            <a:off x="387209" y="599684"/>
            <a:ext cx="2824294" cy="508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600" b="1" dirty="0">
                <a:solidFill>
                  <a:srgbClr val="46494F"/>
                </a:solidFill>
                <a:latin typeface="Source Sans Pro Black" panose="020B0503030403020204" pitchFamily="34" charset="0"/>
                <a:ea typeface="Source Sans Pro Black" panose="020B0503030403020204" pitchFamily="34" charset="0"/>
              </a:rPr>
              <a:t>Background Information</a:t>
            </a:r>
            <a:r>
              <a:rPr lang="en-GB" sz="1600" b="1" dirty="0">
                <a:solidFill>
                  <a:srgbClr val="EE7505"/>
                </a:solidFill>
                <a:latin typeface="Source Sans Pro Black" panose="020B0503030403020204" pitchFamily="34" charset="0"/>
                <a:ea typeface="Source Sans Pro Black" panose="020B0503030403020204" pitchFamily="34" charset="0"/>
              </a:rPr>
              <a:t>.</a:t>
            </a:r>
          </a:p>
        </p:txBody>
      </p:sp>
      <p:graphicFrame>
        <p:nvGraphicFramePr>
          <p:cNvPr id="2" name="Table 8">
            <a:extLst>
              <a:ext uri="{FF2B5EF4-FFF2-40B4-BE49-F238E27FC236}">
                <a16:creationId xmlns:a16="http://schemas.microsoft.com/office/drawing/2014/main" id="{936BF7DE-9A38-1DA2-13D3-AC69486F5826}"/>
              </a:ext>
            </a:extLst>
          </p:cNvPr>
          <p:cNvGraphicFramePr>
            <a:graphicFrameLocks noGrp="1"/>
          </p:cNvGraphicFramePr>
          <p:nvPr>
            <p:extLst>
              <p:ext uri="{D42A27DB-BD31-4B8C-83A1-F6EECF244321}">
                <p14:modId xmlns:p14="http://schemas.microsoft.com/office/powerpoint/2010/main" val="3497168605"/>
              </p:ext>
            </p:extLst>
          </p:nvPr>
        </p:nvGraphicFramePr>
        <p:xfrm>
          <a:off x="470633" y="936146"/>
          <a:ext cx="2657446" cy="5667849"/>
        </p:xfrm>
        <a:graphic>
          <a:graphicData uri="http://schemas.openxmlformats.org/drawingml/2006/table">
            <a:tbl>
              <a:tblPr firstRow="1" bandRow="1">
                <a:tableStyleId>{5C22544A-7EE6-4342-B048-85BDC9FD1C3A}</a:tableStyleId>
              </a:tblPr>
              <a:tblGrid>
                <a:gridCol w="2657446">
                  <a:extLst>
                    <a:ext uri="{9D8B030D-6E8A-4147-A177-3AD203B41FA5}">
                      <a16:colId xmlns:a16="http://schemas.microsoft.com/office/drawing/2014/main" val="513661549"/>
                    </a:ext>
                  </a:extLst>
                </a:gridCol>
              </a:tblGrid>
              <a:tr h="1172249">
                <a:tc>
                  <a:txBody>
                    <a:bodyPr/>
                    <a:lstStyle/>
                    <a:p>
                      <a:pPr algn="ctr"/>
                      <a:r>
                        <a:rPr lang="en-GB" sz="1000" b="0" dirty="0">
                          <a:solidFill>
                            <a:schemeClr val="tx1"/>
                          </a:solidFill>
                          <a:latin typeface="Source Sans Pro SemiBold" panose="020B0603030403020204" pitchFamily="34" charset="0"/>
                          <a:ea typeface="Source Sans Pro SemiBold" panose="020B0603030403020204" pitchFamily="34" charset="0"/>
                        </a:rPr>
                        <a:t>Image:</a:t>
                      </a:r>
                    </a:p>
                  </a:txBody>
                  <a:tcPr marT="41564" marB="4156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FC0E6"/>
                    </a:solidFill>
                  </a:tcPr>
                </a:tc>
                <a:extLst>
                  <a:ext uri="{0D108BD9-81ED-4DB2-BD59-A6C34878D82A}">
                    <a16:rowId xmlns:a16="http://schemas.microsoft.com/office/drawing/2014/main" val="1776107064"/>
                  </a:ext>
                </a:extLst>
              </a:tr>
              <a:tr h="637759">
                <a:tc>
                  <a:txBody>
                    <a:bodyPr/>
                    <a:lstStyle/>
                    <a:p>
                      <a:pPr algn="ctr"/>
                      <a:r>
                        <a:rPr lang="en-GB" sz="1000" b="0" dirty="0">
                          <a:solidFill>
                            <a:schemeClr val="tx1"/>
                          </a:solidFill>
                          <a:latin typeface="Source Sans Pro SemiBold" panose="020B0603030403020204" pitchFamily="34" charset="0"/>
                          <a:ea typeface="Source Sans Pro SemiBold" panose="020B0603030403020204" pitchFamily="34" charset="0"/>
                        </a:rPr>
                        <a:t>Name:</a:t>
                      </a:r>
                      <a:endParaRPr lang="en-GB" sz="1100" b="0" dirty="0">
                        <a:solidFill>
                          <a:schemeClr val="tx1"/>
                        </a:solidFill>
                        <a:latin typeface="Source Sans Pro Light" panose="020B0403030403020204" pitchFamily="34" charset="0"/>
                        <a:ea typeface="Source Sans Pro Light" panose="020B0403030403020204" pitchFamily="34" charset="0"/>
                      </a:endParaRPr>
                    </a:p>
                  </a:txBody>
                  <a:tcPr marT="41564" marB="4156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FC0E6"/>
                    </a:solidFill>
                  </a:tcPr>
                </a:tc>
                <a:extLst>
                  <a:ext uri="{0D108BD9-81ED-4DB2-BD59-A6C34878D82A}">
                    <a16:rowId xmlns:a16="http://schemas.microsoft.com/office/drawing/2014/main" val="2862590700"/>
                  </a:ext>
                </a:extLst>
              </a:tr>
              <a:tr h="797197">
                <a:tc>
                  <a:txBody>
                    <a:bodyPr/>
                    <a:lstStyle/>
                    <a:p>
                      <a:pPr algn="ctr"/>
                      <a:r>
                        <a:rPr lang="en-GB" sz="1000" b="0" dirty="0">
                          <a:solidFill>
                            <a:schemeClr val="tx1"/>
                          </a:solidFill>
                          <a:latin typeface="Source Sans Pro SemiBold" panose="020B0603030403020204" pitchFamily="34" charset="0"/>
                          <a:ea typeface="Source Sans Pro SemiBold" panose="020B0603030403020204" pitchFamily="34" charset="0"/>
                        </a:rPr>
                        <a:t>Basic Demographics:</a:t>
                      </a:r>
                    </a:p>
                  </a:txBody>
                  <a:tcPr marT="41564" marB="41564">
                    <a:lnT w="12700" cap="flat" cmpd="sng" algn="ctr">
                      <a:solidFill>
                        <a:schemeClr val="bg1"/>
                      </a:solidFill>
                      <a:prstDash val="solid"/>
                      <a:round/>
                      <a:headEnd type="none" w="med" len="med"/>
                      <a:tailEnd type="none" w="med" len="med"/>
                    </a:lnT>
                    <a:solidFill>
                      <a:srgbClr val="8FC0E6"/>
                    </a:solidFill>
                  </a:tcPr>
                </a:tc>
                <a:extLst>
                  <a:ext uri="{0D108BD9-81ED-4DB2-BD59-A6C34878D82A}">
                    <a16:rowId xmlns:a16="http://schemas.microsoft.com/office/drawing/2014/main" val="3948968494"/>
                  </a:ext>
                </a:extLst>
              </a:tr>
              <a:tr h="743853">
                <a:tc>
                  <a:txBody>
                    <a:bodyPr/>
                    <a:lstStyle/>
                    <a:p>
                      <a:pPr algn="ctr"/>
                      <a:r>
                        <a:rPr lang="en-GB" sz="1000" b="0" dirty="0">
                          <a:solidFill>
                            <a:schemeClr val="tx1"/>
                          </a:solidFill>
                          <a:latin typeface="Source Sans Pro SemiBold" panose="020B0603030403020204" pitchFamily="34" charset="0"/>
                          <a:ea typeface="Source Sans Pro SemiBold" panose="020B0603030403020204" pitchFamily="34" charset="0"/>
                        </a:rPr>
                        <a:t>Level of Education:</a:t>
                      </a:r>
                      <a:endParaRPr lang="en-GB" sz="1100" b="0" dirty="0">
                        <a:solidFill>
                          <a:schemeClr val="tx1"/>
                        </a:solidFill>
                        <a:latin typeface="Source Sans Pro Light" panose="020B0403030403020204" pitchFamily="34" charset="0"/>
                        <a:ea typeface="Source Sans Pro Light" panose="020B0403030403020204" pitchFamily="34" charset="0"/>
                      </a:endParaRPr>
                    </a:p>
                  </a:txBody>
                  <a:tcPr marT="41564" marB="41564">
                    <a:solidFill>
                      <a:srgbClr val="8FC0E6"/>
                    </a:solidFill>
                  </a:tcPr>
                </a:tc>
                <a:extLst>
                  <a:ext uri="{0D108BD9-81ED-4DB2-BD59-A6C34878D82A}">
                    <a16:rowId xmlns:a16="http://schemas.microsoft.com/office/drawing/2014/main" val="2896619215"/>
                  </a:ext>
                </a:extLst>
              </a:tr>
              <a:tr h="743853">
                <a:tc>
                  <a:txBody>
                    <a:bodyPr/>
                    <a:lstStyle/>
                    <a:p>
                      <a:pPr algn="ctr"/>
                      <a:r>
                        <a:rPr lang="en-GB" sz="1000" b="0" dirty="0">
                          <a:solidFill>
                            <a:schemeClr val="tx1"/>
                          </a:solidFill>
                          <a:latin typeface="Source Sans Pro SemiBold" panose="020B0603030403020204" pitchFamily="34" charset="0"/>
                          <a:ea typeface="Source Sans Pro SemiBold" panose="020B0603030403020204" pitchFamily="34" charset="0"/>
                        </a:rPr>
                        <a:t>Level of Experience:</a:t>
                      </a:r>
                      <a:endParaRPr lang="en-GB" sz="1100" b="0" dirty="0">
                        <a:solidFill>
                          <a:schemeClr val="tx1"/>
                        </a:solidFill>
                        <a:latin typeface="Source Sans Pro Light" panose="020B0403030403020204" pitchFamily="34" charset="0"/>
                        <a:ea typeface="Source Sans Pro Light" panose="020B0403030403020204" pitchFamily="34" charset="0"/>
                      </a:endParaRPr>
                    </a:p>
                  </a:txBody>
                  <a:tcPr marT="41564" marB="41564">
                    <a:solidFill>
                      <a:srgbClr val="8FC0E6"/>
                    </a:solidFill>
                  </a:tcPr>
                </a:tc>
                <a:extLst>
                  <a:ext uri="{0D108BD9-81ED-4DB2-BD59-A6C34878D82A}">
                    <a16:rowId xmlns:a16="http://schemas.microsoft.com/office/drawing/2014/main" val="2460500521"/>
                  </a:ext>
                </a:extLst>
              </a:tr>
              <a:tr h="743853">
                <a:tc>
                  <a:txBody>
                    <a:bodyPr/>
                    <a:lstStyle/>
                    <a:p>
                      <a:pPr algn="ctr"/>
                      <a:r>
                        <a:rPr lang="en-GB" sz="1000" b="0" dirty="0">
                          <a:solidFill>
                            <a:schemeClr val="tx1"/>
                          </a:solidFill>
                          <a:latin typeface="Source Sans Pro SemiBold" panose="020B0603030403020204" pitchFamily="34" charset="0"/>
                          <a:ea typeface="Source Sans Pro SemiBold" panose="020B0603030403020204" pitchFamily="34" charset="0"/>
                        </a:rPr>
                        <a:t>Industry:</a:t>
                      </a:r>
                      <a:endParaRPr lang="en-GB" sz="1100" b="0" dirty="0">
                        <a:solidFill>
                          <a:schemeClr val="tx1"/>
                        </a:solidFill>
                        <a:latin typeface="Source Sans Pro Light" panose="020B0403030403020204" pitchFamily="34" charset="0"/>
                        <a:ea typeface="Source Sans Pro Light" panose="020B0403030403020204" pitchFamily="34" charset="0"/>
                      </a:endParaRPr>
                    </a:p>
                  </a:txBody>
                  <a:tcPr marT="41564" marB="41564">
                    <a:solidFill>
                      <a:srgbClr val="8FC0E6"/>
                    </a:solidFill>
                  </a:tcPr>
                </a:tc>
                <a:extLst>
                  <a:ext uri="{0D108BD9-81ED-4DB2-BD59-A6C34878D82A}">
                    <a16:rowId xmlns:a16="http://schemas.microsoft.com/office/drawing/2014/main" val="3387702355"/>
                  </a:ext>
                </a:extLst>
              </a:tr>
              <a:tr h="829085">
                <a:tc>
                  <a:txBody>
                    <a:bodyPr/>
                    <a:lstStyle/>
                    <a:p>
                      <a:pPr algn="ctr"/>
                      <a:r>
                        <a:rPr lang="en-GB" sz="1000" b="0" dirty="0">
                          <a:solidFill>
                            <a:schemeClr val="tx1"/>
                          </a:solidFill>
                          <a:latin typeface="Source Sans Pro SemiBold" panose="020B0603030403020204" pitchFamily="34" charset="0"/>
                          <a:ea typeface="Source Sans Pro SemiBold" panose="020B0603030403020204" pitchFamily="34" charset="0"/>
                        </a:rPr>
                        <a:t>Quote:</a:t>
                      </a:r>
                      <a:endParaRPr lang="en-GB" sz="1100" b="0" dirty="0">
                        <a:solidFill>
                          <a:schemeClr val="tx1"/>
                        </a:solidFill>
                        <a:latin typeface="Source Sans Pro Light" panose="020B0403030403020204" pitchFamily="34" charset="0"/>
                        <a:ea typeface="Source Sans Pro Light" panose="020B0403030403020204" pitchFamily="34" charset="0"/>
                      </a:endParaRPr>
                    </a:p>
                  </a:txBody>
                  <a:tcPr marT="41564" marB="41564">
                    <a:solidFill>
                      <a:srgbClr val="8FC0E6"/>
                    </a:solidFill>
                  </a:tcPr>
                </a:tc>
                <a:extLst>
                  <a:ext uri="{0D108BD9-81ED-4DB2-BD59-A6C34878D82A}">
                    <a16:rowId xmlns:a16="http://schemas.microsoft.com/office/drawing/2014/main" val="824288445"/>
                  </a:ext>
                </a:extLst>
              </a:tr>
            </a:tbl>
          </a:graphicData>
        </a:graphic>
      </p:graphicFrame>
      <p:graphicFrame>
        <p:nvGraphicFramePr>
          <p:cNvPr id="3" name="Table 2">
            <a:extLst>
              <a:ext uri="{FF2B5EF4-FFF2-40B4-BE49-F238E27FC236}">
                <a16:creationId xmlns:a16="http://schemas.microsoft.com/office/drawing/2014/main" id="{B0967352-3359-BBF5-1B37-2DFA0BA34096}"/>
              </a:ext>
            </a:extLst>
          </p:cNvPr>
          <p:cNvGraphicFramePr>
            <a:graphicFrameLocks noGrp="1"/>
          </p:cNvGraphicFramePr>
          <p:nvPr>
            <p:extLst>
              <p:ext uri="{D42A27DB-BD31-4B8C-83A1-F6EECF244321}">
                <p14:modId xmlns:p14="http://schemas.microsoft.com/office/powerpoint/2010/main" val="145833272"/>
              </p:ext>
            </p:extLst>
          </p:nvPr>
        </p:nvGraphicFramePr>
        <p:xfrm>
          <a:off x="3191393" y="936144"/>
          <a:ext cx="5877421" cy="5667849"/>
        </p:xfrm>
        <a:graphic>
          <a:graphicData uri="http://schemas.openxmlformats.org/drawingml/2006/table">
            <a:tbl>
              <a:tblPr firstRow="1" bandRow="1">
                <a:tableStyleId>{5C22544A-7EE6-4342-B048-85BDC9FD1C3A}</a:tableStyleId>
              </a:tblPr>
              <a:tblGrid>
                <a:gridCol w="5877421">
                  <a:extLst>
                    <a:ext uri="{9D8B030D-6E8A-4147-A177-3AD203B41FA5}">
                      <a16:colId xmlns:a16="http://schemas.microsoft.com/office/drawing/2014/main" val="513661549"/>
                    </a:ext>
                  </a:extLst>
                </a:gridCol>
              </a:tblGrid>
              <a:tr h="871503">
                <a:tc>
                  <a:txBody>
                    <a:bodyPr/>
                    <a:lstStyle/>
                    <a:p>
                      <a:r>
                        <a:rPr lang="en-GB" sz="1000" b="0" dirty="0">
                          <a:solidFill>
                            <a:schemeClr val="tx1"/>
                          </a:solidFill>
                          <a:latin typeface="Source Sans Pro SemiBold" panose="020B0603030403020204" pitchFamily="34" charset="0"/>
                          <a:ea typeface="Source Sans Pro SemiBold" panose="020B0603030403020204" pitchFamily="34" charset="0"/>
                        </a:rPr>
                        <a:t>Responsibilities &amp; Skills:</a:t>
                      </a:r>
                      <a:endParaRPr lang="en-GB" sz="1000" b="0" dirty="0">
                        <a:solidFill>
                          <a:schemeClr val="tx1"/>
                        </a:solidFill>
                        <a:latin typeface="Source Sans Pro Light" panose="020B0403030403020204" pitchFamily="34" charset="0"/>
                        <a:ea typeface="Source Sans Pro Light" panose="020B0403030403020204" pitchFamily="34" charset="0"/>
                      </a:endParaRPr>
                    </a:p>
                  </a:txBody>
                  <a:tcPr marT="41564" marB="4156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FC0E6"/>
                    </a:solidFill>
                  </a:tcPr>
                </a:tc>
                <a:extLst>
                  <a:ext uri="{0D108BD9-81ED-4DB2-BD59-A6C34878D82A}">
                    <a16:rowId xmlns:a16="http://schemas.microsoft.com/office/drawing/2014/main" val="1776107064"/>
                  </a:ext>
                </a:extLst>
              </a:tr>
              <a:tr h="680333">
                <a:tc>
                  <a:txBody>
                    <a:bodyPr/>
                    <a:lstStyle/>
                    <a:p>
                      <a:r>
                        <a:rPr lang="en-GB" sz="1000" b="0" dirty="0">
                          <a:solidFill>
                            <a:schemeClr val="tx1"/>
                          </a:solidFill>
                          <a:latin typeface="Source Sans Pro SemiBold" panose="020B0603030403020204" pitchFamily="34" charset="0"/>
                          <a:ea typeface="Source Sans Pro SemiBold" panose="020B0603030403020204" pitchFamily="34" charset="0"/>
                        </a:rPr>
                        <a:t>Challenges &amp; Goals:</a:t>
                      </a:r>
                      <a:endParaRPr lang="en-GB" sz="1000" b="0" dirty="0">
                        <a:solidFill>
                          <a:schemeClr val="tx1"/>
                        </a:solidFill>
                        <a:latin typeface="Source Sans Pro Light" panose="020B0403030403020204" pitchFamily="34" charset="0"/>
                        <a:ea typeface="Source Sans Pro Light" panose="020B0403030403020204" pitchFamily="34" charset="0"/>
                      </a:endParaRPr>
                    </a:p>
                  </a:txBody>
                  <a:tcPr marT="41564" marB="4156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FC0E6"/>
                    </a:solidFill>
                  </a:tcPr>
                </a:tc>
                <a:extLst>
                  <a:ext uri="{0D108BD9-81ED-4DB2-BD59-A6C34878D82A}">
                    <a16:rowId xmlns:a16="http://schemas.microsoft.com/office/drawing/2014/main" val="2862590700"/>
                  </a:ext>
                </a:extLst>
              </a:tr>
              <a:tr h="680333">
                <a:tc>
                  <a:txBody>
                    <a:bodyPr/>
                    <a:lstStyle/>
                    <a:p>
                      <a:r>
                        <a:rPr lang="en-GB" sz="1000" b="0" dirty="0">
                          <a:solidFill>
                            <a:schemeClr val="tx1"/>
                          </a:solidFill>
                          <a:latin typeface="Source Sans Pro SemiBold" panose="020B0603030403020204" pitchFamily="34" charset="0"/>
                          <a:ea typeface="Source Sans Pro SemiBold" panose="020B0603030403020204" pitchFamily="34" charset="0"/>
                        </a:rPr>
                        <a:t>Needs:</a:t>
                      </a:r>
                      <a:endParaRPr lang="en-GB" sz="1000" b="0" dirty="0">
                        <a:solidFill>
                          <a:schemeClr val="tx1"/>
                        </a:solidFill>
                        <a:latin typeface="Source Sans Pro Light" panose="020B0403030403020204" pitchFamily="34" charset="0"/>
                        <a:ea typeface="Source Sans Pro Light" panose="020B0403030403020204" pitchFamily="34" charset="0"/>
                      </a:endParaRPr>
                    </a:p>
                  </a:txBody>
                  <a:tcPr marT="41564" marB="41564">
                    <a:lnT w="12700" cap="flat" cmpd="sng" algn="ctr">
                      <a:solidFill>
                        <a:schemeClr val="bg1"/>
                      </a:solidFill>
                      <a:prstDash val="solid"/>
                      <a:round/>
                      <a:headEnd type="none" w="med" len="med"/>
                      <a:tailEnd type="none" w="med" len="med"/>
                    </a:lnT>
                    <a:solidFill>
                      <a:srgbClr val="8FC0E6"/>
                    </a:solidFill>
                  </a:tcPr>
                </a:tc>
                <a:extLst>
                  <a:ext uri="{0D108BD9-81ED-4DB2-BD59-A6C34878D82A}">
                    <a16:rowId xmlns:a16="http://schemas.microsoft.com/office/drawing/2014/main" val="3948968494"/>
                  </a:ext>
                </a:extLst>
              </a:tr>
              <a:tr h="6803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solidFill>
                            <a:schemeClr val="tx1"/>
                          </a:solidFill>
                          <a:latin typeface="Source Sans Pro SemiBold" panose="020B0603030403020204" pitchFamily="34" charset="0"/>
                          <a:ea typeface="Source Sans Pro SemiBold" panose="020B0603030403020204" pitchFamily="34" charset="0"/>
                        </a:rPr>
                        <a:t>Frustrations:</a:t>
                      </a:r>
                      <a:endParaRPr lang="en-GB" sz="1000" b="0" dirty="0">
                        <a:solidFill>
                          <a:schemeClr val="tx1"/>
                        </a:solidFill>
                        <a:latin typeface="Source Sans Pro Light" panose="020B0403030403020204" pitchFamily="34" charset="0"/>
                        <a:ea typeface="Source Sans Pro Light" panose="020B0403030403020204" pitchFamily="34" charset="0"/>
                      </a:endParaRPr>
                    </a:p>
                  </a:txBody>
                  <a:tcPr marT="41564" marB="41564">
                    <a:solidFill>
                      <a:srgbClr val="8FC0E6"/>
                    </a:solidFill>
                  </a:tcPr>
                </a:tc>
                <a:extLst>
                  <a:ext uri="{0D108BD9-81ED-4DB2-BD59-A6C34878D82A}">
                    <a16:rowId xmlns:a16="http://schemas.microsoft.com/office/drawing/2014/main" val="2896619215"/>
                  </a:ext>
                </a:extLst>
              </a:tr>
              <a:tr h="714348">
                <a:tc>
                  <a:txBody>
                    <a:bodyPr/>
                    <a:lstStyle/>
                    <a:p>
                      <a:r>
                        <a:rPr lang="en-GB" sz="1000" b="0" dirty="0">
                          <a:solidFill>
                            <a:schemeClr val="tx1"/>
                          </a:solidFill>
                          <a:latin typeface="Source Sans Pro SemiBold" panose="020B0603030403020204" pitchFamily="34" charset="0"/>
                          <a:ea typeface="Source Sans Pro SemiBold" panose="020B0603030403020204" pitchFamily="34" charset="0"/>
                        </a:rPr>
                        <a:t>Key Knowledge Sources:</a:t>
                      </a:r>
                      <a:endParaRPr lang="en-GB" sz="1000" b="0" dirty="0">
                        <a:solidFill>
                          <a:schemeClr val="tx1"/>
                        </a:solidFill>
                        <a:latin typeface="Source Sans Pro Light" panose="020B0403030403020204" pitchFamily="34" charset="0"/>
                        <a:ea typeface="Source Sans Pro Light" panose="020B0403030403020204" pitchFamily="34" charset="0"/>
                      </a:endParaRPr>
                    </a:p>
                  </a:txBody>
                  <a:tcPr marT="41564" marB="41564">
                    <a:solidFill>
                      <a:srgbClr val="8FC0E6"/>
                    </a:solidFill>
                  </a:tcPr>
                </a:tc>
                <a:extLst>
                  <a:ext uri="{0D108BD9-81ED-4DB2-BD59-A6C34878D82A}">
                    <a16:rowId xmlns:a16="http://schemas.microsoft.com/office/drawing/2014/main" val="2460500521"/>
                  </a:ext>
                </a:extLst>
              </a:tr>
              <a:tr h="680333">
                <a:tc>
                  <a:txBody>
                    <a:bodyPr/>
                    <a:lstStyle/>
                    <a:p>
                      <a:r>
                        <a:rPr lang="en-GB" sz="1000" b="0" dirty="0">
                          <a:solidFill>
                            <a:schemeClr val="tx1"/>
                          </a:solidFill>
                          <a:latin typeface="Source Sans Pro SemiBold" panose="020B0603030403020204" pitchFamily="34" charset="0"/>
                          <a:ea typeface="Source Sans Pro SemiBold" panose="020B0603030403020204" pitchFamily="34" charset="0"/>
                        </a:rPr>
                        <a:t>What can we do?</a:t>
                      </a:r>
                      <a:endParaRPr lang="en-GB" sz="1000" b="0" dirty="0">
                        <a:solidFill>
                          <a:schemeClr val="tx1"/>
                        </a:solidFill>
                        <a:latin typeface="Source Sans Pro Light" panose="020B0403030403020204" pitchFamily="34" charset="0"/>
                        <a:ea typeface="Source Sans Pro Light" panose="020B0403030403020204" pitchFamily="34" charset="0"/>
                      </a:endParaRPr>
                    </a:p>
                  </a:txBody>
                  <a:tcPr marT="41564" marB="41564">
                    <a:solidFill>
                      <a:srgbClr val="8FC0E6"/>
                    </a:solidFill>
                  </a:tcPr>
                </a:tc>
                <a:extLst>
                  <a:ext uri="{0D108BD9-81ED-4DB2-BD59-A6C34878D82A}">
                    <a16:rowId xmlns:a16="http://schemas.microsoft.com/office/drawing/2014/main" val="3387702355"/>
                  </a:ext>
                </a:extLst>
              </a:tr>
              <a:tr h="680333">
                <a:tc>
                  <a:txBody>
                    <a:bodyPr/>
                    <a:lstStyle/>
                    <a:p>
                      <a:r>
                        <a:rPr lang="en-GB" sz="1000" b="0" dirty="0">
                          <a:solidFill>
                            <a:schemeClr val="tx1"/>
                          </a:solidFill>
                          <a:latin typeface="Source Sans Pro SemiBold" panose="020B0603030403020204" pitchFamily="34" charset="0"/>
                          <a:ea typeface="Source Sans Pro SemiBold" panose="020B0603030403020204" pitchFamily="34" charset="0"/>
                        </a:rPr>
                        <a:t>Preferred Touchpoints:</a:t>
                      </a:r>
                      <a:endParaRPr lang="en-GB" sz="1000" b="0" dirty="0">
                        <a:solidFill>
                          <a:schemeClr val="tx1"/>
                        </a:solidFill>
                        <a:latin typeface="Source Sans Pro Light" panose="020B0403030403020204" pitchFamily="34" charset="0"/>
                        <a:ea typeface="Source Sans Pro Light" panose="020B0403030403020204" pitchFamily="34" charset="0"/>
                      </a:endParaRPr>
                    </a:p>
                  </a:txBody>
                  <a:tcPr marT="41564" marB="41564">
                    <a:solidFill>
                      <a:srgbClr val="8FC0E6"/>
                    </a:solidFill>
                  </a:tcPr>
                </a:tc>
                <a:extLst>
                  <a:ext uri="{0D108BD9-81ED-4DB2-BD59-A6C34878D82A}">
                    <a16:rowId xmlns:a16="http://schemas.microsoft.com/office/drawing/2014/main" val="824288445"/>
                  </a:ext>
                </a:extLst>
              </a:tr>
              <a:tr h="6803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solidFill>
                            <a:schemeClr val="tx1"/>
                          </a:solidFill>
                          <a:latin typeface="Source Sans Pro SemiBold" panose="020B0603030403020204" pitchFamily="34" charset="0"/>
                          <a:ea typeface="Source Sans Pro SemiBold" panose="020B0603030403020204" pitchFamily="34" charset="0"/>
                        </a:rPr>
                        <a:t>Common Objections:</a:t>
                      </a:r>
                      <a:endParaRPr lang="en-GB" sz="1000" b="0" dirty="0">
                        <a:solidFill>
                          <a:schemeClr val="tx1"/>
                        </a:solidFill>
                        <a:latin typeface="Source Sans Pro Light" panose="020B0403030403020204" pitchFamily="34" charset="0"/>
                        <a:ea typeface="Source Sans Pro Light" panose="020B0403030403020204" pitchFamily="34" charset="0"/>
                      </a:endParaRPr>
                    </a:p>
                  </a:txBody>
                  <a:tcPr marT="41564" marB="41564">
                    <a:solidFill>
                      <a:srgbClr val="8FC0E6"/>
                    </a:solidFill>
                  </a:tcPr>
                </a:tc>
                <a:extLst>
                  <a:ext uri="{0D108BD9-81ED-4DB2-BD59-A6C34878D82A}">
                    <a16:rowId xmlns:a16="http://schemas.microsoft.com/office/drawing/2014/main" val="62398744"/>
                  </a:ext>
                </a:extLst>
              </a:tr>
            </a:tbl>
          </a:graphicData>
        </a:graphic>
      </p:graphicFrame>
      <p:graphicFrame>
        <p:nvGraphicFramePr>
          <p:cNvPr id="4" name="Table 8">
            <a:extLst>
              <a:ext uri="{FF2B5EF4-FFF2-40B4-BE49-F238E27FC236}">
                <a16:creationId xmlns:a16="http://schemas.microsoft.com/office/drawing/2014/main" id="{5601423A-8A8B-CFD5-5239-F0E1678E4686}"/>
              </a:ext>
            </a:extLst>
          </p:cNvPr>
          <p:cNvGraphicFramePr>
            <a:graphicFrameLocks noGrp="1"/>
          </p:cNvGraphicFramePr>
          <p:nvPr>
            <p:extLst>
              <p:ext uri="{D42A27DB-BD31-4B8C-83A1-F6EECF244321}">
                <p14:modId xmlns:p14="http://schemas.microsoft.com/office/powerpoint/2010/main" val="1727886486"/>
              </p:ext>
            </p:extLst>
          </p:nvPr>
        </p:nvGraphicFramePr>
        <p:xfrm>
          <a:off x="9147345" y="936145"/>
          <a:ext cx="2657446" cy="5667850"/>
        </p:xfrm>
        <a:graphic>
          <a:graphicData uri="http://schemas.openxmlformats.org/drawingml/2006/table">
            <a:tbl>
              <a:tblPr firstRow="1" bandRow="1">
                <a:tableStyleId>{5C22544A-7EE6-4342-B048-85BDC9FD1C3A}</a:tableStyleId>
              </a:tblPr>
              <a:tblGrid>
                <a:gridCol w="2657446">
                  <a:extLst>
                    <a:ext uri="{9D8B030D-6E8A-4147-A177-3AD203B41FA5}">
                      <a16:colId xmlns:a16="http://schemas.microsoft.com/office/drawing/2014/main" val="513661549"/>
                    </a:ext>
                  </a:extLst>
                </a:gridCol>
              </a:tblGrid>
              <a:tr h="1512846">
                <a:tc>
                  <a:txBody>
                    <a:bodyPr/>
                    <a:lstStyle/>
                    <a:p>
                      <a:r>
                        <a:rPr lang="en-GB" sz="1000" b="0" dirty="0">
                          <a:solidFill>
                            <a:schemeClr val="tx1"/>
                          </a:solidFill>
                          <a:latin typeface="Source Sans Pro SemiBold" panose="020B0603030403020204" pitchFamily="34" charset="0"/>
                          <a:ea typeface="Source Sans Pro SemiBold" panose="020B0603030403020204" pitchFamily="34" charset="0"/>
                        </a:rPr>
                        <a:t>Favourite Brands:</a:t>
                      </a:r>
                      <a:endParaRPr lang="en-GB" sz="1000" b="0" dirty="0">
                        <a:solidFill>
                          <a:schemeClr val="tx1"/>
                        </a:solidFill>
                        <a:latin typeface="Source Sans Pro Light" panose="020B0403030403020204" pitchFamily="34" charset="0"/>
                        <a:ea typeface="Source Sans Pro Light" panose="020B0403030403020204" pitchFamily="34" charset="0"/>
                      </a:endParaRPr>
                    </a:p>
                  </a:txBody>
                  <a:tcPr marT="41564" marB="4156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FC0E6"/>
                    </a:solidFill>
                  </a:tcPr>
                </a:tc>
                <a:extLst>
                  <a:ext uri="{0D108BD9-81ED-4DB2-BD59-A6C34878D82A}">
                    <a16:rowId xmlns:a16="http://schemas.microsoft.com/office/drawing/2014/main" val="1776107064"/>
                  </a:ext>
                </a:extLst>
              </a:tr>
              <a:tr h="1512846">
                <a:tc>
                  <a:txBody>
                    <a:bodyPr/>
                    <a:lstStyle/>
                    <a:p>
                      <a:r>
                        <a:rPr lang="en-GB" sz="1000" b="0" dirty="0">
                          <a:solidFill>
                            <a:schemeClr val="tx1"/>
                          </a:solidFill>
                          <a:latin typeface="Source Sans Pro SemiBold" panose="020B0603030403020204" pitchFamily="34" charset="0"/>
                          <a:ea typeface="Source Sans Pro SemiBold" panose="020B0603030403020204" pitchFamily="34" charset="0"/>
                        </a:rPr>
                        <a:t>Hobbies:</a:t>
                      </a:r>
                      <a:endParaRPr lang="en-GB" sz="1000" b="0" dirty="0">
                        <a:solidFill>
                          <a:schemeClr val="tx1"/>
                        </a:solidFill>
                        <a:latin typeface="Source Sans Pro Light" panose="020B0403030403020204" pitchFamily="34" charset="0"/>
                        <a:ea typeface="Source Sans Pro Light" panose="020B0403030403020204" pitchFamily="34" charset="0"/>
                      </a:endParaRPr>
                    </a:p>
                  </a:txBody>
                  <a:tcPr marT="41564" marB="4156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FC0E6"/>
                    </a:solidFill>
                  </a:tcPr>
                </a:tc>
                <a:extLst>
                  <a:ext uri="{0D108BD9-81ED-4DB2-BD59-A6C34878D82A}">
                    <a16:rowId xmlns:a16="http://schemas.microsoft.com/office/drawing/2014/main" val="2862590700"/>
                  </a:ext>
                </a:extLst>
              </a:tr>
              <a:tr h="1112034">
                <a:tc>
                  <a:txBody>
                    <a:bodyPr/>
                    <a:lstStyle/>
                    <a:p>
                      <a:r>
                        <a:rPr lang="en-GB" sz="1000" b="0" dirty="0">
                          <a:solidFill>
                            <a:schemeClr val="tx1"/>
                          </a:solidFill>
                          <a:latin typeface="Source Sans Pro SemiBold" panose="020B0603030403020204" pitchFamily="34" charset="0"/>
                          <a:ea typeface="Source Sans Pro SemiBold" panose="020B0603030403020204" pitchFamily="34" charset="0"/>
                        </a:rPr>
                        <a:t>Expendable Income:</a:t>
                      </a:r>
                      <a:endParaRPr lang="en-GB" sz="1000" b="0" dirty="0">
                        <a:solidFill>
                          <a:schemeClr val="tx1"/>
                        </a:solidFill>
                        <a:latin typeface="Source Sans Pro Light" panose="020B0403030403020204" pitchFamily="34" charset="0"/>
                        <a:ea typeface="Source Sans Pro Light" panose="020B0403030403020204" pitchFamily="34" charset="0"/>
                      </a:endParaRPr>
                    </a:p>
                  </a:txBody>
                  <a:tcPr marT="41564" marB="41564">
                    <a:lnT w="12700" cap="flat" cmpd="sng" algn="ctr">
                      <a:solidFill>
                        <a:schemeClr val="bg1"/>
                      </a:solidFill>
                      <a:prstDash val="solid"/>
                      <a:round/>
                      <a:headEnd type="none" w="med" len="med"/>
                      <a:tailEnd type="none" w="med" len="med"/>
                    </a:lnT>
                    <a:solidFill>
                      <a:srgbClr val="8FC0E6"/>
                    </a:solidFill>
                  </a:tcPr>
                </a:tc>
                <a:extLst>
                  <a:ext uri="{0D108BD9-81ED-4DB2-BD59-A6C34878D82A}">
                    <a16:rowId xmlns:a16="http://schemas.microsoft.com/office/drawing/2014/main" val="3948968494"/>
                  </a:ext>
                </a:extLst>
              </a:tr>
              <a:tr h="15301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solidFill>
                            <a:schemeClr val="tx1"/>
                          </a:solidFill>
                          <a:latin typeface="Source Sans Pro SemiBold" panose="020B0603030403020204" pitchFamily="34" charset="0"/>
                          <a:ea typeface="Source Sans Pro SemiBold" panose="020B0603030403020204" pitchFamily="34" charset="0"/>
                        </a:rPr>
                        <a:t>Short Bio:</a:t>
                      </a:r>
                      <a:endParaRPr lang="en-GB" sz="1000" b="0" dirty="0">
                        <a:solidFill>
                          <a:schemeClr val="tx1"/>
                        </a:solidFill>
                        <a:latin typeface="Source Sans Pro Light" panose="020B0403030403020204" pitchFamily="34" charset="0"/>
                        <a:ea typeface="Source Sans Pro Light" panose="020B0403030403020204" pitchFamily="34" charset="0"/>
                      </a:endParaRPr>
                    </a:p>
                  </a:txBody>
                  <a:tcPr marT="41564" marB="41564">
                    <a:solidFill>
                      <a:srgbClr val="8FC0E6"/>
                    </a:solidFill>
                  </a:tcPr>
                </a:tc>
                <a:extLst>
                  <a:ext uri="{0D108BD9-81ED-4DB2-BD59-A6C34878D82A}">
                    <a16:rowId xmlns:a16="http://schemas.microsoft.com/office/drawing/2014/main" val="2896619215"/>
                  </a:ext>
                </a:extLst>
              </a:tr>
            </a:tbl>
          </a:graphicData>
        </a:graphic>
      </p:graphicFrame>
    </p:spTree>
    <p:extLst>
      <p:ext uri="{BB962C8B-B14F-4D97-AF65-F5344CB8AC3E}">
        <p14:creationId xmlns:p14="http://schemas.microsoft.com/office/powerpoint/2010/main" val="1666542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C38DDCDA-C91E-4D38-A157-76F10B4F30C9}"/>
              </a:ext>
            </a:extLst>
          </p:cNvPr>
          <p:cNvSpPr txBox="1">
            <a:spLocks/>
          </p:cNvSpPr>
          <p:nvPr/>
        </p:nvSpPr>
        <p:spPr>
          <a:xfrm>
            <a:off x="9192298" y="599684"/>
            <a:ext cx="2567540" cy="508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600" b="1" dirty="0">
                <a:solidFill>
                  <a:srgbClr val="46494F"/>
                </a:solidFill>
                <a:latin typeface="Source Sans Pro Black" panose="020B0503030403020204" pitchFamily="34" charset="0"/>
                <a:ea typeface="Source Sans Pro Black" panose="020B0503030403020204" pitchFamily="34" charset="0"/>
              </a:rPr>
              <a:t>Additional Information</a:t>
            </a:r>
            <a:r>
              <a:rPr lang="en-GB" sz="1600" b="1" dirty="0">
                <a:solidFill>
                  <a:srgbClr val="EE7505"/>
                </a:solidFill>
                <a:latin typeface="Source Sans Pro Black" panose="020B0503030403020204" pitchFamily="34" charset="0"/>
                <a:ea typeface="Source Sans Pro Black" panose="020B0503030403020204" pitchFamily="34" charset="0"/>
              </a:rPr>
              <a:t>.</a:t>
            </a:r>
          </a:p>
        </p:txBody>
      </p:sp>
      <p:sp>
        <p:nvSpPr>
          <p:cNvPr id="11" name="Subtitle 2">
            <a:extLst>
              <a:ext uri="{FF2B5EF4-FFF2-40B4-BE49-F238E27FC236}">
                <a16:creationId xmlns:a16="http://schemas.microsoft.com/office/drawing/2014/main" id="{A23AA3E1-7A11-4110-970A-846DA3EBE728}"/>
              </a:ext>
            </a:extLst>
          </p:cNvPr>
          <p:cNvSpPr txBox="1">
            <a:spLocks/>
          </p:cNvSpPr>
          <p:nvPr/>
        </p:nvSpPr>
        <p:spPr>
          <a:xfrm>
            <a:off x="4717956" y="599684"/>
            <a:ext cx="2824294" cy="508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600" b="1" dirty="0">
                <a:solidFill>
                  <a:srgbClr val="46494F"/>
                </a:solidFill>
                <a:latin typeface="Source Sans Pro Black" panose="020B0503030403020204" pitchFamily="34" charset="0"/>
                <a:ea typeface="Source Sans Pro Black" panose="020B0503030403020204" pitchFamily="34" charset="0"/>
              </a:rPr>
              <a:t>Necessary Information</a:t>
            </a:r>
            <a:r>
              <a:rPr lang="en-GB" sz="1600" b="1" dirty="0">
                <a:solidFill>
                  <a:srgbClr val="EE7505"/>
                </a:solidFill>
                <a:latin typeface="Source Sans Pro Black" panose="020B0503030403020204" pitchFamily="34" charset="0"/>
                <a:ea typeface="Source Sans Pro Black" panose="020B0503030403020204" pitchFamily="34" charset="0"/>
              </a:rPr>
              <a:t>.</a:t>
            </a:r>
          </a:p>
        </p:txBody>
      </p:sp>
      <p:grpSp>
        <p:nvGrpSpPr>
          <p:cNvPr id="14" name="Group 13">
            <a:extLst>
              <a:ext uri="{FF2B5EF4-FFF2-40B4-BE49-F238E27FC236}">
                <a16:creationId xmlns:a16="http://schemas.microsoft.com/office/drawing/2014/main" id="{CDCBC308-CACB-A498-894A-6377684AC199}"/>
              </a:ext>
            </a:extLst>
          </p:cNvPr>
          <p:cNvGrpSpPr/>
          <p:nvPr/>
        </p:nvGrpSpPr>
        <p:grpSpPr>
          <a:xfrm>
            <a:off x="215243" y="122184"/>
            <a:ext cx="2291983" cy="215444"/>
            <a:chOff x="4791420" y="6535053"/>
            <a:chExt cx="2291983" cy="215444"/>
          </a:xfrm>
          <a:noFill/>
        </p:grpSpPr>
        <p:pic>
          <p:nvPicPr>
            <p:cNvPr id="15" name="Picture 14" descr="Icon&#10;&#10;Description automatically generated">
              <a:extLst>
                <a:ext uri="{FF2B5EF4-FFF2-40B4-BE49-F238E27FC236}">
                  <a16:creationId xmlns:a16="http://schemas.microsoft.com/office/drawing/2014/main" id="{61E2312E-46F4-6BE9-6D74-E918D3F3C27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91420" y="6578825"/>
              <a:ext cx="417905" cy="134252"/>
            </a:xfrm>
            <a:prstGeom prst="rect">
              <a:avLst/>
            </a:prstGeom>
            <a:grpFill/>
          </p:spPr>
        </p:pic>
        <p:sp>
          <p:nvSpPr>
            <p:cNvPr id="17" name="TextBox 16">
              <a:extLst>
                <a:ext uri="{FF2B5EF4-FFF2-40B4-BE49-F238E27FC236}">
                  <a16:creationId xmlns:a16="http://schemas.microsoft.com/office/drawing/2014/main" id="{890ABA5E-ADA3-BFE4-0D5A-03B507974998}"/>
                </a:ext>
              </a:extLst>
            </p:cNvPr>
            <p:cNvSpPr txBox="1"/>
            <p:nvPr/>
          </p:nvSpPr>
          <p:spPr>
            <a:xfrm>
              <a:off x="5209325" y="6535053"/>
              <a:ext cx="1874078" cy="215444"/>
            </a:xfrm>
            <a:prstGeom prst="rect">
              <a:avLst/>
            </a:prstGeom>
            <a:grpFill/>
          </p:spPr>
          <p:txBody>
            <a:bodyPr wrap="square">
              <a:spAutoFit/>
            </a:bodyPr>
            <a:lstStyle/>
            <a:p>
              <a:r>
                <a:rPr lang="en-GB" sz="800" b="1" dirty="0">
                  <a:solidFill>
                    <a:srgbClr val="45494E"/>
                  </a:solidFill>
                  <a:latin typeface="Source Sans Pro Black" panose="020B0503030403020204" pitchFamily="34" charset="0"/>
                  <a:ea typeface="Source Sans Pro Black" panose="020B0503030403020204" pitchFamily="34" charset="0"/>
                  <a:cs typeface="Brush Script MT" panose="03060802040406070304" pitchFamily="66" charset="-122"/>
                </a:rPr>
                <a:t>PERSONA DEVELOPMENT TEMPLATE</a:t>
              </a:r>
              <a:endParaRPr lang="en-GB" sz="500" b="1" dirty="0">
                <a:solidFill>
                  <a:srgbClr val="45494E"/>
                </a:solidFill>
                <a:latin typeface="Source Sans Pro Black" panose="020B0503030403020204" pitchFamily="34" charset="0"/>
                <a:ea typeface="Source Sans Pro Black" panose="020B0503030403020204" pitchFamily="34" charset="0"/>
                <a:cs typeface="Brush Script MT" panose="03060802040406070304" pitchFamily="66" charset="-122"/>
              </a:endParaRPr>
            </a:p>
          </p:txBody>
        </p:sp>
      </p:grpSp>
      <p:sp>
        <p:nvSpPr>
          <p:cNvPr id="22" name="Subtitle 2">
            <a:extLst>
              <a:ext uri="{FF2B5EF4-FFF2-40B4-BE49-F238E27FC236}">
                <a16:creationId xmlns:a16="http://schemas.microsoft.com/office/drawing/2014/main" id="{CF18A8A9-6527-96E8-0AA0-1E17E5482342}"/>
              </a:ext>
            </a:extLst>
          </p:cNvPr>
          <p:cNvSpPr txBox="1">
            <a:spLocks/>
          </p:cNvSpPr>
          <p:nvPr/>
        </p:nvSpPr>
        <p:spPr>
          <a:xfrm>
            <a:off x="387209" y="599684"/>
            <a:ext cx="2824294" cy="508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600" b="1" dirty="0">
                <a:solidFill>
                  <a:srgbClr val="46494F"/>
                </a:solidFill>
                <a:latin typeface="Source Sans Pro Black" panose="020B0503030403020204" pitchFamily="34" charset="0"/>
                <a:ea typeface="Source Sans Pro Black" panose="020B0503030403020204" pitchFamily="34" charset="0"/>
              </a:rPr>
              <a:t>Background Information</a:t>
            </a:r>
            <a:r>
              <a:rPr lang="en-GB" sz="1600" b="1" dirty="0">
                <a:solidFill>
                  <a:srgbClr val="EE7505"/>
                </a:solidFill>
                <a:latin typeface="Source Sans Pro Black" panose="020B0503030403020204" pitchFamily="34" charset="0"/>
                <a:ea typeface="Source Sans Pro Black" panose="020B0503030403020204" pitchFamily="34" charset="0"/>
              </a:rPr>
              <a:t>.</a:t>
            </a:r>
          </a:p>
        </p:txBody>
      </p:sp>
      <p:graphicFrame>
        <p:nvGraphicFramePr>
          <p:cNvPr id="2" name="Table 8">
            <a:extLst>
              <a:ext uri="{FF2B5EF4-FFF2-40B4-BE49-F238E27FC236}">
                <a16:creationId xmlns:a16="http://schemas.microsoft.com/office/drawing/2014/main" id="{936BF7DE-9A38-1DA2-13D3-AC69486F5826}"/>
              </a:ext>
            </a:extLst>
          </p:cNvPr>
          <p:cNvGraphicFramePr>
            <a:graphicFrameLocks noGrp="1"/>
          </p:cNvGraphicFramePr>
          <p:nvPr>
            <p:extLst>
              <p:ext uri="{D42A27DB-BD31-4B8C-83A1-F6EECF244321}">
                <p14:modId xmlns:p14="http://schemas.microsoft.com/office/powerpoint/2010/main" val="467786395"/>
              </p:ext>
            </p:extLst>
          </p:nvPr>
        </p:nvGraphicFramePr>
        <p:xfrm>
          <a:off x="470633" y="936146"/>
          <a:ext cx="2657446" cy="5667849"/>
        </p:xfrm>
        <a:graphic>
          <a:graphicData uri="http://schemas.openxmlformats.org/drawingml/2006/table">
            <a:tbl>
              <a:tblPr firstRow="1" bandRow="1">
                <a:tableStyleId>{5C22544A-7EE6-4342-B048-85BDC9FD1C3A}</a:tableStyleId>
              </a:tblPr>
              <a:tblGrid>
                <a:gridCol w="2657446">
                  <a:extLst>
                    <a:ext uri="{9D8B030D-6E8A-4147-A177-3AD203B41FA5}">
                      <a16:colId xmlns:a16="http://schemas.microsoft.com/office/drawing/2014/main" val="513661549"/>
                    </a:ext>
                  </a:extLst>
                </a:gridCol>
              </a:tblGrid>
              <a:tr h="1172249">
                <a:tc>
                  <a:txBody>
                    <a:bodyPr/>
                    <a:lstStyle/>
                    <a:p>
                      <a:pPr algn="ctr"/>
                      <a:r>
                        <a:rPr lang="en-GB" sz="1000" b="0" dirty="0">
                          <a:solidFill>
                            <a:schemeClr val="tx1"/>
                          </a:solidFill>
                          <a:latin typeface="Source Sans Pro SemiBold" panose="020B0603030403020204" pitchFamily="34" charset="0"/>
                          <a:ea typeface="Source Sans Pro SemiBold" panose="020B0603030403020204" pitchFamily="34" charset="0"/>
                        </a:rPr>
                        <a:t>Image:</a:t>
                      </a:r>
                    </a:p>
                  </a:txBody>
                  <a:tcPr marT="41564" marB="4156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080"/>
                    </a:solidFill>
                  </a:tcPr>
                </a:tc>
                <a:extLst>
                  <a:ext uri="{0D108BD9-81ED-4DB2-BD59-A6C34878D82A}">
                    <a16:rowId xmlns:a16="http://schemas.microsoft.com/office/drawing/2014/main" val="1776107064"/>
                  </a:ext>
                </a:extLst>
              </a:tr>
              <a:tr h="637759">
                <a:tc>
                  <a:txBody>
                    <a:bodyPr/>
                    <a:lstStyle/>
                    <a:p>
                      <a:pPr algn="ctr"/>
                      <a:r>
                        <a:rPr lang="en-GB" sz="1000" b="0" dirty="0">
                          <a:solidFill>
                            <a:schemeClr val="tx1"/>
                          </a:solidFill>
                          <a:latin typeface="Source Sans Pro SemiBold" panose="020B0603030403020204" pitchFamily="34" charset="0"/>
                          <a:ea typeface="Source Sans Pro SemiBold" panose="020B0603030403020204" pitchFamily="34" charset="0"/>
                        </a:rPr>
                        <a:t>Name:</a:t>
                      </a:r>
                      <a:endParaRPr lang="en-GB" sz="1100" b="0" dirty="0">
                        <a:solidFill>
                          <a:schemeClr val="tx1"/>
                        </a:solidFill>
                        <a:latin typeface="Source Sans Pro Light" panose="020B0403030403020204" pitchFamily="34" charset="0"/>
                        <a:ea typeface="Source Sans Pro Light" panose="020B0403030403020204" pitchFamily="34" charset="0"/>
                      </a:endParaRPr>
                    </a:p>
                  </a:txBody>
                  <a:tcPr marT="41564" marB="4156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080"/>
                    </a:solidFill>
                  </a:tcPr>
                </a:tc>
                <a:extLst>
                  <a:ext uri="{0D108BD9-81ED-4DB2-BD59-A6C34878D82A}">
                    <a16:rowId xmlns:a16="http://schemas.microsoft.com/office/drawing/2014/main" val="2862590700"/>
                  </a:ext>
                </a:extLst>
              </a:tr>
              <a:tr h="797197">
                <a:tc>
                  <a:txBody>
                    <a:bodyPr/>
                    <a:lstStyle/>
                    <a:p>
                      <a:pPr algn="ctr"/>
                      <a:r>
                        <a:rPr lang="en-GB" sz="1000" b="0" dirty="0">
                          <a:solidFill>
                            <a:schemeClr val="tx1"/>
                          </a:solidFill>
                          <a:latin typeface="Source Sans Pro SemiBold" panose="020B0603030403020204" pitchFamily="34" charset="0"/>
                          <a:ea typeface="Source Sans Pro SemiBold" panose="020B0603030403020204" pitchFamily="34" charset="0"/>
                        </a:rPr>
                        <a:t>Basic Demographics:</a:t>
                      </a:r>
                    </a:p>
                  </a:txBody>
                  <a:tcPr marT="41564" marB="41564">
                    <a:lnT w="12700" cap="flat" cmpd="sng" algn="ctr">
                      <a:solidFill>
                        <a:schemeClr val="bg1"/>
                      </a:solidFill>
                      <a:prstDash val="solid"/>
                      <a:round/>
                      <a:headEnd type="none" w="med" len="med"/>
                      <a:tailEnd type="none" w="med" len="med"/>
                    </a:lnT>
                    <a:solidFill>
                      <a:srgbClr val="FF9080"/>
                    </a:solidFill>
                  </a:tcPr>
                </a:tc>
                <a:extLst>
                  <a:ext uri="{0D108BD9-81ED-4DB2-BD59-A6C34878D82A}">
                    <a16:rowId xmlns:a16="http://schemas.microsoft.com/office/drawing/2014/main" val="3948968494"/>
                  </a:ext>
                </a:extLst>
              </a:tr>
              <a:tr h="743853">
                <a:tc>
                  <a:txBody>
                    <a:bodyPr/>
                    <a:lstStyle/>
                    <a:p>
                      <a:pPr algn="ctr"/>
                      <a:r>
                        <a:rPr lang="en-GB" sz="1000" b="0" dirty="0">
                          <a:solidFill>
                            <a:schemeClr val="tx1"/>
                          </a:solidFill>
                          <a:latin typeface="Source Sans Pro SemiBold" panose="020B0603030403020204" pitchFamily="34" charset="0"/>
                          <a:ea typeface="Source Sans Pro SemiBold" panose="020B0603030403020204" pitchFamily="34" charset="0"/>
                        </a:rPr>
                        <a:t>Level of Education:</a:t>
                      </a:r>
                      <a:endParaRPr lang="en-GB" sz="1100" b="0" dirty="0">
                        <a:solidFill>
                          <a:schemeClr val="tx1"/>
                        </a:solidFill>
                        <a:latin typeface="Source Sans Pro Light" panose="020B0403030403020204" pitchFamily="34" charset="0"/>
                        <a:ea typeface="Source Sans Pro Light" panose="020B0403030403020204" pitchFamily="34" charset="0"/>
                      </a:endParaRPr>
                    </a:p>
                  </a:txBody>
                  <a:tcPr marT="41564" marB="41564">
                    <a:solidFill>
                      <a:srgbClr val="FF9080"/>
                    </a:solidFill>
                  </a:tcPr>
                </a:tc>
                <a:extLst>
                  <a:ext uri="{0D108BD9-81ED-4DB2-BD59-A6C34878D82A}">
                    <a16:rowId xmlns:a16="http://schemas.microsoft.com/office/drawing/2014/main" val="2896619215"/>
                  </a:ext>
                </a:extLst>
              </a:tr>
              <a:tr h="743853">
                <a:tc>
                  <a:txBody>
                    <a:bodyPr/>
                    <a:lstStyle/>
                    <a:p>
                      <a:pPr algn="ctr"/>
                      <a:r>
                        <a:rPr lang="en-GB" sz="1000" b="0" dirty="0">
                          <a:solidFill>
                            <a:schemeClr val="tx1"/>
                          </a:solidFill>
                          <a:latin typeface="Source Sans Pro SemiBold" panose="020B0603030403020204" pitchFamily="34" charset="0"/>
                          <a:ea typeface="Source Sans Pro SemiBold" panose="020B0603030403020204" pitchFamily="34" charset="0"/>
                        </a:rPr>
                        <a:t>Level of Experience:</a:t>
                      </a:r>
                      <a:endParaRPr lang="en-GB" sz="1100" b="0" dirty="0">
                        <a:solidFill>
                          <a:schemeClr val="tx1"/>
                        </a:solidFill>
                        <a:latin typeface="Source Sans Pro Light" panose="020B0403030403020204" pitchFamily="34" charset="0"/>
                        <a:ea typeface="Source Sans Pro Light" panose="020B0403030403020204" pitchFamily="34" charset="0"/>
                      </a:endParaRPr>
                    </a:p>
                  </a:txBody>
                  <a:tcPr marT="41564" marB="41564">
                    <a:solidFill>
                      <a:srgbClr val="FF9080"/>
                    </a:solidFill>
                  </a:tcPr>
                </a:tc>
                <a:extLst>
                  <a:ext uri="{0D108BD9-81ED-4DB2-BD59-A6C34878D82A}">
                    <a16:rowId xmlns:a16="http://schemas.microsoft.com/office/drawing/2014/main" val="2460500521"/>
                  </a:ext>
                </a:extLst>
              </a:tr>
              <a:tr h="743853">
                <a:tc>
                  <a:txBody>
                    <a:bodyPr/>
                    <a:lstStyle/>
                    <a:p>
                      <a:pPr algn="ctr"/>
                      <a:r>
                        <a:rPr lang="en-GB" sz="1000" b="0" dirty="0">
                          <a:solidFill>
                            <a:schemeClr val="tx1"/>
                          </a:solidFill>
                          <a:latin typeface="Source Sans Pro SemiBold" panose="020B0603030403020204" pitchFamily="34" charset="0"/>
                          <a:ea typeface="Source Sans Pro SemiBold" panose="020B0603030403020204" pitchFamily="34" charset="0"/>
                        </a:rPr>
                        <a:t>Industry:</a:t>
                      </a:r>
                      <a:endParaRPr lang="en-GB" sz="1100" b="0" dirty="0">
                        <a:solidFill>
                          <a:schemeClr val="tx1"/>
                        </a:solidFill>
                        <a:latin typeface="Source Sans Pro Light" panose="020B0403030403020204" pitchFamily="34" charset="0"/>
                        <a:ea typeface="Source Sans Pro Light" panose="020B0403030403020204" pitchFamily="34" charset="0"/>
                      </a:endParaRPr>
                    </a:p>
                  </a:txBody>
                  <a:tcPr marT="41564" marB="41564">
                    <a:solidFill>
                      <a:srgbClr val="FF9080"/>
                    </a:solidFill>
                  </a:tcPr>
                </a:tc>
                <a:extLst>
                  <a:ext uri="{0D108BD9-81ED-4DB2-BD59-A6C34878D82A}">
                    <a16:rowId xmlns:a16="http://schemas.microsoft.com/office/drawing/2014/main" val="3387702355"/>
                  </a:ext>
                </a:extLst>
              </a:tr>
              <a:tr h="829085">
                <a:tc>
                  <a:txBody>
                    <a:bodyPr/>
                    <a:lstStyle/>
                    <a:p>
                      <a:pPr algn="ctr"/>
                      <a:r>
                        <a:rPr lang="en-GB" sz="1000" b="0" dirty="0">
                          <a:solidFill>
                            <a:schemeClr val="tx1"/>
                          </a:solidFill>
                          <a:latin typeface="Source Sans Pro SemiBold" panose="020B0603030403020204" pitchFamily="34" charset="0"/>
                          <a:ea typeface="Source Sans Pro SemiBold" panose="020B0603030403020204" pitchFamily="34" charset="0"/>
                        </a:rPr>
                        <a:t>Quote:</a:t>
                      </a:r>
                      <a:endParaRPr lang="en-GB" sz="1100" b="0" dirty="0">
                        <a:solidFill>
                          <a:schemeClr val="tx1"/>
                        </a:solidFill>
                        <a:latin typeface="Source Sans Pro Light" panose="020B0403030403020204" pitchFamily="34" charset="0"/>
                        <a:ea typeface="Source Sans Pro Light" panose="020B0403030403020204" pitchFamily="34" charset="0"/>
                      </a:endParaRPr>
                    </a:p>
                  </a:txBody>
                  <a:tcPr marT="41564" marB="41564">
                    <a:solidFill>
                      <a:srgbClr val="FF9080"/>
                    </a:solidFill>
                  </a:tcPr>
                </a:tc>
                <a:extLst>
                  <a:ext uri="{0D108BD9-81ED-4DB2-BD59-A6C34878D82A}">
                    <a16:rowId xmlns:a16="http://schemas.microsoft.com/office/drawing/2014/main" val="824288445"/>
                  </a:ext>
                </a:extLst>
              </a:tr>
            </a:tbl>
          </a:graphicData>
        </a:graphic>
      </p:graphicFrame>
      <p:graphicFrame>
        <p:nvGraphicFramePr>
          <p:cNvPr id="3" name="Table 2">
            <a:extLst>
              <a:ext uri="{FF2B5EF4-FFF2-40B4-BE49-F238E27FC236}">
                <a16:creationId xmlns:a16="http://schemas.microsoft.com/office/drawing/2014/main" id="{B0967352-3359-BBF5-1B37-2DFA0BA34096}"/>
              </a:ext>
            </a:extLst>
          </p:cNvPr>
          <p:cNvGraphicFramePr>
            <a:graphicFrameLocks noGrp="1"/>
          </p:cNvGraphicFramePr>
          <p:nvPr>
            <p:extLst>
              <p:ext uri="{D42A27DB-BD31-4B8C-83A1-F6EECF244321}">
                <p14:modId xmlns:p14="http://schemas.microsoft.com/office/powerpoint/2010/main" val="2931107822"/>
              </p:ext>
            </p:extLst>
          </p:nvPr>
        </p:nvGraphicFramePr>
        <p:xfrm>
          <a:off x="3191393" y="936144"/>
          <a:ext cx="5877421" cy="5667849"/>
        </p:xfrm>
        <a:graphic>
          <a:graphicData uri="http://schemas.openxmlformats.org/drawingml/2006/table">
            <a:tbl>
              <a:tblPr firstRow="1" bandRow="1">
                <a:tableStyleId>{5C22544A-7EE6-4342-B048-85BDC9FD1C3A}</a:tableStyleId>
              </a:tblPr>
              <a:tblGrid>
                <a:gridCol w="5877421">
                  <a:extLst>
                    <a:ext uri="{9D8B030D-6E8A-4147-A177-3AD203B41FA5}">
                      <a16:colId xmlns:a16="http://schemas.microsoft.com/office/drawing/2014/main" val="513661549"/>
                    </a:ext>
                  </a:extLst>
                </a:gridCol>
              </a:tblGrid>
              <a:tr h="871503">
                <a:tc>
                  <a:txBody>
                    <a:bodyPr/>
                    <a:lstStyle/>
                    <a:p>
                      <a:r>
                        <a:rPr lang="en-GB" sz="1000" b="0" dirty="0">
                          <a:solidFill>
                            <a:schemeClr val="tx1"/>
                          </a:solidFill>
                          <a:latin typeface="Source Sans Pro SemiBold" panose="020B0603030403020204" pitchFamily="34" charset="0"/>
                          <a:ea typeface="Source Sans Pro SemiBold" panose="020B0603030403020204" pitchFamily="34" charset="0"/>
                        </a:rPr>
                        <a:t>Responsibilities &amp; Skills:</a:t>
                      </a:r>
                      <a:endParaRPr lang="en-GB" sz="1000" b="0" dirty="0">
                        <a:solidFill>
                          <a:schemeClr val="tx1"/>
                        </a:solidFill>
                        <a:latin typeface="Source Sans Pro Light" panose="020B0403030403020204" pitchFamily="34" charset="0"/>
                        <a:ea typeface="Source Sans Pro Light" panose="020B0403030403020204" pitchFamily="34" charset="0"/>
                      </a:endParaRPr>
                    </a:p>
                  </a:txBody>
                  <a:tcPr marT="41564" marB="4156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080"/>
                    </a:solidFill>
                  </a:tcPr>
                </a:tc>
                <a:extLst>
                  <a:ext uri="{0D108BD9-81ED-4DB2-BD59-A6C34878D82A}">
                    <a16:rowId xmlns:a16="http://schemas.microsoft.com/office/drawing/2014/main" val="1776107064"/>
                  </a:ext>
                </a:extLst>
              </a:tr>
              <a:tr h="680333">
                <a:tc>
                  <a:txBody>
                    <a:bodyPr/>
                    <a:lstStyle/>
                    <a:p>
                      <a:r>
                        <a:rPr lang="en-GB" sz="1000" b="0" dirty="0">
                          <a:solidFill>
                            <a:schemeClr val="tx1"/>
                          </a:solidFill>
                          <a:latin typeface="Source Sans Pro SemiBold" panose="020B0603030403020204" pitchFamily="34" charset="0"/>
                          <a:ea typeface="Source Sans Pro SemiBold" panose="020B0603030403020204" pitchFamily="34" charset="0"/>
                        </a:rPr>
                        <a:t>Challenges &amp; Goals:</a:t>
                      </a:r>
                      <a:endParaRPr lang="en-GB" sz="1000" b="0" dirty="0">
                        <a:solidFill>
                          <a:schemeClr val="tx1"/>
                        </a:solidFill>
                        <a:latin typeface="Source Sans Pro Light" panose="020B0403030403020204" pitchFamily="34" charset="0"/>
                        <a:ea typeface="Source Sans Pro Light" panose="020B0403030403020204" pitchFamily="34" charset="0"/>
                      </a:endParaRPr>
                    </a:p>
                  </a:txBody>
                  <a:tcPr marT="41564" marB="4156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080"/>
                    </a:solidFill>
                  </a:tcPr>
                </a:tc>
                <a:extLst>
                  <a:ext uri="{0D108BD9-81ED-4DB2-BD59-A6C34878D82A}">
                    <a16:rowId xmlns:a16="http://schemas.microsoft.com/office/drawing/2014/main" val="2862590700"/>
                  </a:ext>
                </a:extLst>
              </a:tr>
              <a:tr h="680333">
                <a:tc>
                  <a:txBody>
                    <a:bodyPr/>
                    <a:lstStyle/>
                    <a:p>
                      <a:r>
                        <a:rPr lang="en-GB" sz="1000" b="0" dirty="0">
                          <a:solidFill>
                            <a:schemeClr val="tx1"/>
                          </a:solidFill>
                          <a:latin typeface="Source Sans Pro SemiBold" panose="020B0603030403020204" pitchFamily="34" charset="0"/>
                          <a:ea typeface="Source Sans Pro SemiBold" panose="020B0603030403020204" pitchFamily="34" charset="0"/>
                        </a:rPr>
                        <a:t>Needs:</a:t>
                      </a:r>
                      <a:endParaRPr lang="en-GB" sz="1000" b="0" dirty="0">
                        <a:solidFill>
                          <a:schemeClr val="tx1"/>
                        </a:solidFill>
                        <a:latin typeface="Source Sans Pro Light" panose="020B0403030403020204" pitchFamily="34" charset="0"/>
                        <a:ea typeface="Source Sans Pro Light" panose="020B0403030403020204" pitchFamily="34" charset="0"/>
                      </a:endParaRPr>
                    </a:p>
                  </a:txBody>
                  <a:tcPr marT="41564" marB="41564">
                    <a:lnT w="12700" cap="flat" cmpd="sng" algn="ctr">
                      <a:solidFill>
                        <a:schemeClr val="bg1"/>
                      </a:solidFill>
                      <a:prstDash val="solid"/>
                      <a:round/>
                      <a:headEnd type="none" w="med" len="med"/>
                      <a:tailEnd type="none" w="med" len="med"/>
                    </a:lnT>
                    <a:solidFill>
                      <a:srgbClr val="FF9080"/>
                    </a:solidFill>
                  </a:tcPr>
                </a:tc>
                <a:extLst>
                  <a:ext uri="{0D108BD9-81ED-4DB2-BD59-A6C34878D82A}">
                    <a16:rowId xmlns:a16="http://schemas.microsoft.com/office/drawing/2014/main" val="3948968494"/>
                  </a:ext>
                </a:extLst>
              </a:tr>
              <a:tr h="6803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solidFill>
                            <a:schemeClr val="tx1"/>
                          </a:solidFill>
                          <a:latin typeface="Source Sans Pro SemiBold" panose="020B0603030403020204" pitchFamily="34" charset="0"/>
                          <a:ea typeface="Source Sans Pro SemiBold" panose="020B0603030403020204" pitchFamily="34" charset="0"/>
                        </a:rPr>
                        <a:t>Frustrations:</a:t>
                      </a:r>
                      <a:endParaRPr lang="en-GB" sz="1000" b="0" dirty="0">
                        <a:solidFill>
                          <a:schemeClr val="tx1"/>
                        </a:solidFill>
                        <a:latin typeface="Source Sans Pro Light" panose="020B0403030403020204" pitchFamily="34" charset="0"/>
                        <a:ea typeface="Source Sans Pro Light" panose="020B0403030403020204" pitchFamily="34" charset="0"/>
                      </a:endParaRPr>
                    </a:p>
                  </a:txBody>
                  <a:tcPr marT="41564" marB="41564">
                    <a:solidFill>
                      <a:srgbClr val="FF9080"/>
                    </a:solidFill>
                  </a:tcPr>
                </a:tc>
                <a:extLst>
                  <a:ext uri="{0D108BD9-81ED-4DB2-BD59-A6C34878D82A}">
                    <a16:rowId xmlns:a16="http://schemas.microsoft.com/office/drawing/2014/main" val="2896619215"/>
                  </a:ext>
                </a:extLst>
              </a:tr>
              <a:tr h="714348">
                <a:tc>
                  <a:txBody>
                    <a:bodyPr/>
                    <a:lstStyle/>
                    <a:p>
                      <a:r>
                        <a:rPr lang="en-GB" sz="1000" b="0" dirty="0">
                          <a:solidFill>
                            <a:schemeClr val="tx1"/>
                          </a:solidFill>
                          <a:latin typeface="Source Sans Pro SemiBold" panose="020B0603030403020204" pitchFamily="34" charset="0"/>
                          <a:ea typeface="Source Sans Pro SemiBold" panose="020B0603030403020204" pitchFamily="34" charset="0"/>
                        </a:rPr>
                        <a:t>Key Knowledge Sources:</a:t>
                      </a:r>
                      <a:endParaRPr lang="en-GB" sz="1000" b="0" dirty="0">
                        <a:solidFill>
                          <a:schemeClr val="tx1"/>
                        </a:solidFill>
                        <a:latin typeface="Source Sans Pro Light" panose="020B0403030403020204" pitchFamily="34" charset="0"/>
                        <a:ea typeface="Source Sans Pro Light" panose="020B0403030403020204" pitchFamily="34" charset="0"/>
                      </a:endParaRPr>
                    </a:p>
                  </a:txBody>
                  <a:tcPr marT="41564" marB="41564">
                    <a:solidFill>
                      <a:srgbClr val="FF9080"/>
                    </a:solidFill>
                  </a:tcPr>
                </a:tc>
                <a:extLst>
                  <a:ext uri="{0D108BD9-81ED-4DB2-BD59-A6C34878D82A}">
                    <a16:rowId xmlns:a16="http://schemas.microsoft.com/office/drawing/2014/main" val="2460500521"/>
                  </a:ext>
                </a:extLst>
              </a:tr>
              <a:tr h="680333">
                <a:tc>
                  <a:txBody>
                    <a:bodyPr/>
                    <a:lstStyle/>
                    <a:p>
                      <a:r>
                        <a:rPr lang="en-GB" sz="1000" b="0" dirty="0">
                          <a:solidFill>
                            <a:schemeClr val="tx1"/>
                          </a:solidFill>
                          <a:latin typeface="Source Sans Pro SemiBold" panose="020B0603030403020204" pitchFamily="34" charset="0"/>
                          <a:ea typeface="Source Sans Pro SemiBold" panose="020B0603030403020204" pitchFamily="34" charset="0"/>
                        </a:rPr>
                        <a:t>What can we do?</a:t>
                      </a:r>
                      <a:endParaRPr lang="en-GB" sz="1000" b="0" dirty="0">
                        <a:solidFill>
                          <a:schemeClr val="tx1"/>
                        </a:solidFill>
                        <a:latin typeface="Source Sans Pro Light" panose="020B0403030403020204" pitchFamily="34" charset="0"/>
                        <a:ea typeface="Source Sans Pro Light" panose="020B0403030403020204" pitchFamily="34" charset="0"/>
                      </a:endParaRPr>
                    </a:p>
                  </a:txBody>
                  <a:tcPr marT="41564" marB="41564">
                    <a:solidFill>
                      <a:srgbClr val="FF9080"/>
                    </a:solidFill>
                  </a:tcPr>
                </a:tc>
                <a:extLst>
                  <a:ext uri="{0D108BD9-81ED-4DB2-BD59-A6C34878D82A}">
                    <a16:rowId xmlns:a16="http://schemas.microsoft.com/office/drawing/2014/main" val="3387702355"/>
                  </a:ext>
                </a:extLst>
              </a:tr>
              <a:tr h="680333">
                <a:tc>
                  <a:txBody>
                    <a:bodyPr/>
                    <a:lstStyle/>
                    <a:p>
                      <a:r>
                        <a:rPr lang="en-GB" sz="1000" b="0" dirty="0">
                          <a:solidFill>
                            <a:schemeClr val="tx1"/>
                          </a:solidFill>
                          <a:latin typeface="Source Sans Pro SemiBold" panose="020B0603030403020204" pitchFamily="34" charset="0"/>
                          <a:ea typeface="Source Sans Pro SemiBold" panose="020B0603030403020204" pitchFamily="34" charset="0"/>
                        </a:rPr>
                        <a:t>Preferred Touchpoints:</a:t>
                      </a:r>
                      <a:endParaRPr lang="en-GB" sz="1000" b="0" dirty="0">
                        <a:solidFill>
                          <a:schemeClr val="tx1"/>
                        </a:solidFill>
                        <a:latin typeface="Source Sans Pro Light" panose="020B0403030403020204" pitchFamily="34" charset="0"/>
                        <a:ea typeface="Source Sans Pro Light" panose="020B0403030403020204" pitchFamily="34" charset="0"/>
                      </a:endParaRPr>
                    </a:p>
                  </a:txBody>
                  <a:tcPr marT="41564" marB="41564">
                    <a:solidFill>
                      <a:srgbClr val="FF9080"/>
                    </a:solidFill>
                  </a:tcPr>
                </a:tc>
                <a:extLst>
                  <a:ext uri="{0D108BD9-81ED-4DB2-BD59-A6C34878D82A}">
                    <a16:rowId xmlns:a16="http://schemas.microsoft.com/office/drawing/2014/main" val="824288445"/>
                  </a:ext>
                </a:extLst>
              </a:tr>
              <a:tr h="6803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solidFill>
                            <a:schemeClr val="tx1"/>
                          </a:solidFill>
                          <a:latin typeface="Source Sans Pro SemiBold" panose="020B0603030403020204" pitchFamily="34" charset="0"/>
                          <a:ea typeface="Source Sans Pro SemiBold" panose="020B0603030403020204" pitchFamily="34" charset="0"/>
                        </a:rPr>
                        <a:t>Common Objections:</a:t>
                      </a:r>
                      <a:endParaRPr lang="en-GB" sz="1000" b="0" dirty="0">
                        <a:solidFill>
                          <a:schemeClr val="tx1"/>
                        </a:solidFill>
                        <a:latin typeface="Source Sans Pro Light" panose="020B0403030403020204" pitchFamily="34" charset="0"/>
                        <a:ea typeface="Source Sans Pro Light" panose="020B0403030403020204" pitchFamily="34" charset="0"/>
                      </a:endParaRPr>
                    </a:p>
                  </a:txBody>
                  <a:tcPr marT="41564" marB="41564">
                    <a:solidFill>
                      <a:srgbClr val="FF9080"/>
                    </a:solidFill>
                  </a:tcPr>
                </a:tc>
                <a:extLst>
                  <a:ext uri="{0D108BD9-81ED-4DB2-BD59-A6C34878D82A}">
                    <a16:rowId xmlns:a16="http://schemas.microsoft.com/office/drawing/2014/main" val="62398744"/>
                  </a:ext>
                </a:extLst>
              </a:tr>
            </a:tbl>
          </a:graphicData>
        </a:graphic>
      </p:graphicFrame>
      <p:graphicFrame>
        <p:nvGraphicFramePr>
          <p:cNvPr id="4" name="Table 8">
            <a:extLst>
              <a:ext uri="{FF2B5EF4-FFF2-40B4-BE49-F238E27FC236}">
                <a16:creationId xmlns:a16="http://schemas.microsoft.com/office/drawing/2014/main" id="{5601423A-8A8B-CFD5-5239-F0E1678E4686}"/>
              </a:ext>
            </a:extLst>
          </p:cNvPr>
          <p:cNvGraphicFramePr>
            <a:graphicFrameLocks noGrp="1"/>
          </p:cNvGraphicFramePr>
          <p:nvPr>
            <p:extLst>
              <p:ext uri="{D42A27DB-BD31-4B8C-83A1-F6EECF244321}">
                <p14:modId xmlns:p14="http://schemas.microsoft.com/office/powerpoint/2010/main" val="2984428141"/>
              </p:ext>
            </p:extLst>
          </p:nvPr>
        </p:nvGraphicFramePr>
        <p:xfrm>
          <a:off x="9147345" y="936145"/>
          <a:ext cx="2657446" cy="5667850"/>
        </p:xfrm>
        <a:graphic>
          <a:graphicData uri="http://schemas.openxmlformats.org/drawingml/2006/table">
            <a:tbl>
              <a:tblPr firstRow="1" bandRow="1">
                <a:tableStyleId>{5C22544A-7EE6-4342-B048-85BDC9FD1C3A}</a:tableStyleId>
              </a:tblPr>
              <a:tblGrid>
                <a:gridCol w="2657446">
                  <a:extLst>
                    <a:ext uri="{9D8B030D-6E8A-4147-A177-3AD203B41FA5}">
                      <a16:colId xmlns:a16="http://schemas.microsoft.com/office/drawing/2014/main" val="513661549"/>
                    </a:ext>
                  </a:extLst>
                </a:gridCol>
              </a:tblGrid>
              <a:tr h="1512846">
                <a:tc>
                  <a:txBody>
                    <a:bodyPr/>
                    <a:lstStyle/>
                    <a:p>
                      <a:r>
                        <a:rPr lang="en-GB" sz="1000" b="0" dirty="0">
                          <a:solidFill>
                            <a:schemeClr val="tx1"/>
                          </a:solidFill>
                          <a:latin typeface="Source Sans Pro SemiBold" panose="020B0603030403020204" pitchFamily="34" charset="0"/>
                          <a:ea typeface="Source Sans Pro SemiBold" panose="020B0603030403020204" pitchFamily="34" charset="0"/>
                        </a:rPr>
                        <a:t>Favourite Brands:</a:t>
                      </a:r>
                      <a:endParaRPr lang="en-GB" sz="1000" b="0" dirty="0">
                        <a:solidFill>
                          <a:schemeClr val="tx1"/>
                        </a:solidFill>
                        <a:latin typeface="Source Sans Pro Light" panose="020B0403030403020204" pitchFamily="34" charset="0"/>
                        <a:ea typeface="Source Sans Pro Light" panose="020B0403030403020204" pitchFamily="34" charset="0"/>
                      </a:endParaRPr>
                    </a:p>
                  </a:txBody>
                  <a:tcPr marT="41564" marB="4156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080"/>
                    </a:solidFill>
                  </a:tcPr>
                </a:tc>
                <a:extLst>
                  <a:ext uri="{0D108BD9-81ED-4DB2-BD59-A6C34878D82A}">
                    <a16:rowId xmlns:a16="http://schemas.microsoft.com/office/drawing/2014/main" val="1776107064"/>
                  </a:ext>
                </a:extLst>
              </a:tr>
              <a:tr h="1512846">
                <a:tc>
                  <a:txBody>
                    <a:bodyPr/>
                    <a:lstStyle/>
                    <a:p>
                      <a:r>
                        <a:rPr lang="en-GB" sz="1000" b="0" dirty="0">
                          <a:solidFill>
                            <a:schemeClr val="tx1"/>
                          </a:solidFill>
                          <a:latin typeface="Source Sans Pro SemiBold" panose="020B0603030403020204" pitchFamily="34" charset="0"/>
                          <a:ea typeface="Source Sans Pro SemiBold" panose="020B0603030403020204" pitchFamily="34" charset="0"/>
                        </a:rPr>
                        <a:t>Hobbies:</a:t>
                      </a:r>
                      <a:endParaRPr lang="en-GB" sz="1000" b="0" dirty="0">
                        <a:solidFill>
                          <a:schemeClr val="tx1"/>
                        </a:solidFill>
                        <a:latin typeface="Source Sans Pro Light" panose="020B0403030403020204" pitchFamily="34" charset="0"/>
                        <a:ea typeface="Source Sans Pro Light" panose="020B0403030403020204" pitchFamily="34" charset="0"/>
                      </a:endParaRPr>
                    </a:p>
                  </a:txBody>
                  <a:tcPr marT="41564" marB="4156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080"/>
                    </a:solidFill>
                  </a:tcPr>
                </a:tc>
                <a:extLst>
                  <a:ext uri="{0D108BD9-81ED-4DB2-BD59-A6C34878D82A}">
                    <a16:rowId xmlns:a16="http://schemas.microsoft.com/office/drawing/2014/main" val="2862590700"/>
                  </a:ext>
                </a:extLst>
              </a:tr>
              <a:tr h="1112034">
                <a:tc>
                  <a:txBody>
                    <a:bodyPr/>
                    <a:lstStyle/>
                    <a:p>
                      <a:r>
                        <a:rPr lang="en-GB" sz="1000" b="0" dirty="0">
                          <a:solidFill>
                            <a:schemeClr val="tx1"/>
                          </a:solidFill>
                          <a:latin typeface="Source Sans Pro SemiBold" panose="020B0603030403020204" pitchFamily="34" charset="0"/>
                          <a:ea typeface="Source Sans Pro SemiBold" panose="020B0603030403020204" pitchFamily="34" charset="0"/>
                        </a:rPr>
                        <a:t>Expendable Income:</a:t>
                      </a:r>
                      <a:endParaRPr lang="en-GB" sz="1000" b="0" dirty="0">
                        <a:solidFill>
                          <a:schemeClr val="tx1"/>
                        </a:solidFill>
                        <a:latin typeface="Source Sans Pro Light" panose="020B0403030403020204" pitchFamily="34" charset="0"/>
                        <a:ea typeface="Source Sans Pro Light" panose="020B0403030403020204" pitchFamily="34" charset="0"/>
                      </a:endParaRPr>
                    </a:p>
                  </a:txBody>
                  <a:tcPr marT="41564" marB="41564">
                    <a:lnT w="12700" cap="flat" cmpd="sng" algn="ctr">
                      <a:solidFill>
                        <a:schemeClr val="bg1"/>
                      </a:solidFill>
                      <a:prstDash val="solid"/>
                      <a:round/>
                      <a:headEnd type="none" w="med" len="med"/>
                      <a:tailEnd type="none" w="med" len="med"/>
                    </a:lnT>
                    <a:solidFill>
                      <a:srgbClr val="FF9080"/>
                    </a:solidFill>
                  </a:tcPr>
                </a:tc>
                <a:extLst>
                  <a:ext uri="{0D108BD9-81ED-4DB2-BD59-A6C34878D82A}">
                    <a16:rowId xmlns:a16="http://schemas.microsoft.com/office/drawing/2014/main" val="3948968494"/>
                  </a:ext>
                </a:extLst>
              </a:tr>
              <a:tr h="15301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solidFill>
                            <a:schemeClr val="tx1"/>
                          </a:solidFill>
                          <a:latin typeface="Source Sans Pro SemiBold" panose="020B0603030403020204" pitchFamily="34" charset="0"/>
                          <a:ea typeface="Source Sans Pro SemiBold" panose="020B0603030403020204" pitchFamily="34" charset="0"/>
                        </a:rPr>
                        <a:t>Short Bio:</a:t>
                      </a:r>
                      <a:endParaRPr lang="en-GB" sz="1000" b="0" dirty="0">
                        <a:solidFill>
                          <a:schemeClr val="tx1"/>
                        </a:solidFill>
                        <a:latin typeface="Source Sans Pro Light" panose="020B0403030403020204" pitchFamily="34" charset="0"/>
                        <a:ea typeface="Source Sans Pro Light" panose="020B0403030403020204" pitchFamily="34" charset="0"/>
                      </a:endParaRPr>
                    </a:p>
                  </a:txBody>
                  <a:tcPr marT="41564" marB="41564">
                    <a:solidFill>
                      <a:srgbClr val="FF9080"/>
                    </a:solidFill>
                  </a:tcPr>
                </a:tc>
                <a:extLst>
                  <a:ext uri="{0D108BD9-81ED-4DB2-BD59-A6C34878D82A}">
                    <a16:rowId xmlns:a16="http://schemas.microsoft.com/office/drawing/2014/main" val="2896619215"/>
                  </a:ext>
                </a:extLst>
              </a:tr>
            </a:tbl>
          </a:graphicData>
        </a:graphic>
      </p:graphicFrame>
    </p:spTree>
    <p:extLst>
      <p:ext uri="{BB962C8B-B14F-4D97-AF65-F5344CB8AC3E}">
        <p14:creationId xmlns:p14="http://schemas.microsoft.com/office/powerpoint/2010/main" val="2386784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C38DDCDA-C91E-4D38-A157-76F10B4F30C9}"/>
              </a:ext>
            </a:extLst>
          </p:cNvPr>
          <p:cNvSpPr txBox="1">
            <a:spLocks/>
          </p:cNvSpPr>
          <p:nvPr/>
        </p:nvSpPr>
        <p:spPr>
          <a:xfrm>
            <a:off x="9192298" y="599684"/>
            <a:ext cx="2567540" cy="508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600" b="1" dirty="0">
                <a:solidFill>
                  <a:srgbClr val="46494F"/>
                </a:solidFill>
                <a:latin typeface="Source Sans Pro Black" panose="020B0503030403020204" pitchFamily="34" charset="0"/>
                <a:ea typeface="Source Sans Pro Black" panose="020B0503030403020204" pitchFamily="34" charset="0"/>
              </a:rPr>
              <a:t>Additional Information</a:t>
            </a:r>
            <a:r>
              <a:rPr lang="en-GB" sz="1600" b="1" dirty="0">
                <a:solidFill>
                  <a:srgbClr val="EE7505"/>
                </a:solidFill>
                <a:latin typeface="Source Sans Pro Black" panose="020B0503030403020204" pitchFamily="34" charset="0"/>
                <a:ea typeface="Source Sans Pro Black" panose="020B0503030403020204" pitchFamily="34" charset="0"/>
              </a:rPr>
              <a:t>.</a:t>
            </a:r>
          </a:p>
        </p:txBody>
      </p:sp>
      <p:sp>
        <p:nvSpPr>
          <p:cNvPr id="11" name="Subtitle 2">
            <a:extLst>
              <a:ext uri="{FF2B5EF4-FFF2-40B4-BE49-F238E27FC236}">
                <a16:creationId xmlns:a16="http://schemas.microsoft.com/office/drawing/2014/main" id="{A23AA3E1-7A11-4110-970A-846DA3EBE728}"/>
              </a:ext>
            </a:extLst>
          </p:cNvPr>
          <p:cNvSpPr txBox="1">
            <a:spLocks/>
          </p:cNvSpPr>
          <p:nvPr/>
        </p:nvSpPr>
        <p:spPr>
          <a:xfrm>
            <a:off x="4717956" y="599684"/>
            <a:ext cx="2824294" cy="508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600" b="1" dirty="0">
                <a:solidFill>
                  <a:srgbClr val="46494F"/>
                </a:solidFill>
                <a:latin typeface="Source Sans Pro Black" panose="020B0503030403020204" pitchFamily="34" charset="0"/>
                <a:ea typeface="Source Sans Pro Black" panose="020B0503030403020204" pitchFamily="34" charset="0"/>
              </a:rPr>
              <a:t>Necessary Information</a:t>
            </a:r>
            <a:r>
              <a:rPr lang="en-GB" sz="1600" b="1" dirty="0">
                <a:solidFill>
                  <a:srgbClr val="EE7505"/>
                </a:solidFill>
                <a:latin typeface="Source Sans Pro Black" panose="020B0503030403020204" pitchFamily="34" charset="0"/>
                <a:ea typeface="Source Sans Pro Black" panose="020B0503030403020204" pitchFamily="34" charset="0"/>
              </a:rPr>
              <a:t>.</a:t>
            </a:r>
          </a:p>
        </p:txBody>
      </p:sp>
      <p:grpSp>
        <p:nvGrpSpPr>
          <p:cNvPr id="14" name="Group 13">
            <a:extLst>
              <a:ext uri="{FF2B5EF4-FFF2-40B4-BE49-F238E27FC236}">
                <a16:creationId xmlns:a16="http://schemas.microsoft.com/office/drawing/2014/main" id="{CDCBC308-CACB-A498-894A-6377684AC199}"/>
              </a:ext>
            </a:extLst>
          </p:cNvPr>
          <p:cNvGrpSpPr/>
          <p:nvPr/>
        </p:nvGrpSpPr>
        <p:grpSpPr>
          <a:xfrm>
            <a:off x="215243" y="122184"/>
            <a:ext cx="2291983" cy="215444"/>
            <a:chOff x="4791420" y="6535053"/>
            <a:chExt cx="2291983" cy="215444"/>
          </a:xfrm>
          <a:noFill/>
        </p:grpSpPr>
        <p:pic>
          <p:nvPicPr>
            <p:cNvPr id="15" name="Picture 14" descr="Icon&#10;&#10;Description automatically generated">
              <a:extLst>
                <a:ext uri="{FF2B5EF4-FFF2-40B4-BE49-F238E27FC236}">
                  <a16:creationId xmlns:a16="http://schemas.microsoft.com/office/drawing/2014/main" id="{61E2312E-46F4-6BE9-6D74-E918D3F3C27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91420" y="6578825"/>
              <a:ext cx="417905" cy="134252"/>
            </a:xfrm>
            <a:prstGeom prst="rect">
              <a:avLst/>
            </a:prstGeom>
            <a:grpFill/>
          </p:spPr>
        </p:pic>
        <p:sp>
          <p:nvSpPr>
            <p:cNvPr id="17" name="TextBox 16">
              <a:extLst>
                <a:ext uri="{FF2B5EF4-FFF2-40B4-BE49-F238E27FC236}">
                  <a16:creationId xmlns:a16="http://schemas.microsoft.com/office/drawing/2014/main" id="{890ABA5E-ADA3-BFE4-0D5A-03B507974998}"/>
                </a:ext>
              </a:extLst>
            </p:cNvPr>
            <p:cNvSpPr txBox="1"/>
            <p:nvPr/>
          </p:nvSpPr>
          <p:spPr>
            <a:xfrm>
              <a:off x="5209325" y="6535053"/>
              <a:ext cx="1874078" cy="215444"/>
            </a:xfrm>
            <a:prstGeom prst="rect">
              <a:avLst/>
            </a:prstGeom>
            <a:grpFill/>
          </p:spPr>
          <p:txBody>
            <a:bodyPr wrap="square">
              <a:spAutoFit/>
            </a:bodyPr>
            <a:lstStyle/>
            <a:p>
              <a:r>
                <a:rPr lang="en-GB" sz="800" b="1" dirty="0">
                  <a:solidFill>
                    <a:srgbClr val="45494E"/>
                  </a:solidFill>
                  <a:latin typeface="Source Sans Pro Black" panose="020B0503030403020204" pitchFamily="34" charset="0"/>
                  <a:ea typeface="Source Sans Pro Black" panose="020B0503030403020204" pitchFamily="34" charset="0"/>
                  <a:cs typeface="Brush Script MT" panose="03060802040406070304" pitchFamily="66" charset="-122"/>
                </a:rPr>
                <a:t>PERSONA DEVELOPMENT TEMPLATE</a:t>
              </a:r>
              <a:endParaRPr lang="en-GB" sz="500" b="1" dirty="0">
                <a:solidFill>
                  <a:srgbClr val="45494E"/>
                </a:solidFill>
                <a:latin typeface="Source Sans Pro Black" panose="020B0503030403020204" pitchFamily="34" charset="0"/>
                <a:ea typeface="Source Sans Pro Black" panose="020B0503030403020204" pitchFamily="34" charset="0"/>
                <a:cs typeface="Brush Script MT" panose="03060802040406070304" pitchFamily="66" charset="-122"/>
              </a:endParaRPr>
            </a:p>
          </p:txBody>
        </p:sp>
      </p:grpSp>
      <p:sp>
        <p:nvSpPr>
          <p:cNvPr id="22" name="Subtitle 2">
            <a:extLst>
              <a:ext uri="{FF2B5EF4-FFF2-40B4-BE49-F238E27FC236}">
                <a16:creationId xmlns:a16="http://schemas.microsoft.com/office/drawing/2014/main" id="{CF18A8A9-6527-96E8-0AA0-1E17E5482342}"/>
              </a:ext>
            </a:extLst>
          </p:cNvPr>
          <p:cNvSpPr txBox="1">
            <a:spLocks/>
          </p:cNvSpPr>
          <p:nvPr/>
        </p:nvSpPr>
        <p:spPr>
          <a:xfrm>
            <a:off x="387209" y="599684"/>
            <a:ext cx="2824294" cy="508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600" b="1" dirty="0">
                <a:solidFill>
                  <a:srgbClr val="46494F"/>
                </a:solidFill>
                <a:latin typeface="Source Sans Pro Black" panose="020B0503030403020204" pitchFamily="34" charset="0"/>
                <a:ea typeface="Source Sans Pro Black" panose="020B0503030403020204" pitchFamily="34" charset="0"/>
              </a:rPr>
              <a:t>Background Information</a:t>
            </a:r>
            <a:r>
              <a:rPr lang="en-GB" sz="1600" b="1" dirty="0">
                <a:solidFill>
                  <a:srgbClr val="EE7505"/>
                </a:solidFill>
                <a:latin typeface="Source Sans Pro Black" panose="020B0503030403020204" pitchFamily="34" charset="0"/>
                <a:ea typeface="Source Sans Pro Black" panose="020B0503030403020204" pitchFamily="34" charset="0"/>
              </a:rPr>
              <a:t>.</a:t>
            </a:r>
          </a:p>
        </p:txBody>
      </p:sp>
      <p:graphicFrame>
        <p:nvGraphicFramePr>
          <p:cNvPr id="2" name="Table 8">
            <a:extLst>
              <a:ext uri="{FF2B5EF4-FFF2-40B4-BE49-F238E27FC236}">
                <a16:creationId xmlns:a16="http://schemas.microsoft.com/office/drawing/2014/main" id="{936BF7DE-9A38-1DA2-13D3-AC69486F5826}"/>
              </a:ext>
            </a:extLst>
          </p:cNvPr>
          <p:cNvGraphicFramePr>
            <a:graphicFrameLocks noGrp="1"/>
          </p:cNvGraphicFramePr>
          <p:nvPr>
            <p:extLst>
              <p:ext uri="{D42A27DB-BD31-4B8C-83A1-F6EECF244321}">
                <p14:modId xmlns:p14="http://schemas.microsoft.com/office/powerpoint/2010/main" val="513992076"/>
              </p:ext>
            </p:extLst>
          </p:nvPr>
        </p:nvGraphicFramePr>
        <p:xfrm>
          <a:off x="470633" y="936146"/>
          <a:ext cx="2657446" cy="5667849"/>
        </p:xfrm>
        <a:graphic>
          <a:graphicData uri="http://schemas.openxmlformats.org/drawingml/2006/table">
            <a:tbl>
              <a:tblPr firstRow="1" bandRow="1">
                <a:tableStyleId>{5C22544A-7EE6-4342-B048-85BDC9FD1C3A}</a:tableStyleId>
              </a:tblPr>
              <a:tblGrid>
                <a:gridCol w="2657446">
                  <a:extLst>
                    <a:ext uri="{9D8B030D-6E8A-4147-A177-3AD203B41FA5}">
                      <a16:colId xmlns:a16="http://schemas.microsoft.com/office/drawing/2014/main" val="513661549"/>
                    </a:ext>
                  </a:extLst>
                </a:gridCol>
              </a:tblGrid>
              <a:tr h="1172249">
                <a:tc>
                  <a:txBody>
                    <a:bodyPr/>
                    <a:lstStyle/>
                    <a:p>
                      <a:pPr algn="ctr"/>
                      <a:r>
                        <a:rPr lang="en-GB" sz="1000" b="0" dirty="0">
                          <a:solidFill>
                            <a:schemeClr val="tx1"/>
                          </a:solidFill>
                          <a:latin typeface="Source Sans Pro SemiBold" panose="020B0603030403020204" pitchFamily="34" charset="0"/>
                          <a:ea typeface="Source Sans Pro SemiBold" panose="020B0603030403020204" pitchFamily="34" charset="0"/>
                        </a:rPr>
                        <a:t>Image:</a:t>
                      </a:r>
                    </a:p>
                  </a:txBody>
                  <a:tcPr marT="41564" marB="4156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0D8CA"/>
                    </a:solidFill>
                  </a:tcPr>
                </a:tc>
                <a:extLst>
                  <a:ext uri="{0D108BD9-81ED-4DB2-BD59-A6C34878D82A}">
                    <a16:rowId xmlns:a16="http://schemas.microsoft.com/office/drawing/2014/main" val="1776107064"/>
                  </a:ext>
                </a:extLst>
              </a:tr>
              <a:tr h="637759">
                <a:tc>
                  <a:txBody>
                    <a:bodyPr/>
                    <a:lstStyle/>
                    <a:p>
                      <a:pPr algn="ctr"/>
                      <a:r>
                        <a:rPr lang="en-GB" sz="1000" b="0" dirty="0">
                          <a:solidFill>
                            <a:schemeClr val="tx1"/>
                          </a:solidFill>
                          <a:latin typeface="Source Sans Pro SemiBold" panose="020B0603030403020204" pitchFamily="34" charset="0"/>
                          <a:ea typeface="Source Sans Pro SemiBold" panose="020B0603030403020204" pitchFamily="34" charset="0"/>
                        </a:rPr>
                        <a:t>Name:</a:t>
                      </a:r>
                      <a:endParaRPr lang="en-GB" sz="1100" b="0" dirty="0">
                        <a:solidFill>
                          <a:schemeClr val="tx1"/>
                        </a:solidFill>
                        <a:latin typeface="Source Sans Pro Light" panose="020B0403030403020204" pitchFamily="34" charset="0"/>
                        <a:ea typeface="Source Sans Pro Light" panose="020B0403030403020204" pitchFamily="34" charset="0"/>
                      </a:endParaRPr>
                    </a:p>
                  </a:txBody>
                  <a:tcPr marT="41564" marB="4156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0D8CA"/>
                    </a:solidFill>
                  </a:tcPr>
                </a:tc>
                <a:extLst>
                  <a:ext uri="{0D108BD9-81ED-4DB2-BD59-A6C34878D82A}">
                    <a16:rowId xmlns:a16="http://schemas.microsoft.com/office/drawing/2014/main" val="2862590700"/>
                  </a:ext>
                </a:extLst>
              </a:tr>
              <a:tr h="797197">
                <a:tc>
                  <a:txBody>
                    <a:bodyPr/>
                    <a:lstStyle/>
                    <a:p>
                      <a:pPr algn="ctr"/>
                      <a:r>
                        <a:rPr lang="en-GB" sz="1000" b="0" dirty="0">
                          <a:solidFill>
                            <a:schemeClr val="tx1"/>
                          </a:solidFill>
                          <a:latin typeface="Source Sans Pro SemiBold" panose="020B0603030403020204" pitchFamily="34" charset="0"/>
                          <a:ea typeface="Source Sans Pro SemiBold" panose="020B0603030403020204" pitchFamily="34" charset="0"/>
                        </a:rPr>
                        <a:t>Basic Demographics:</a:t>
                      </a:r>
                    </a:p>
                  </a:txBody>
                  <a:tcPr marT="41564" marB="41564">
                    <a:lnT w="12700" cap="flat" cmpd="sng" algn="ctr">
                      <a:solidFill>
                        <a:schemeClr val="bg1"/>
                      </a:solidFill>
                      <a:prstDash val="solid"/>
                      <a:round/>
                      <a:headEnd type="none" w="med" len="med"/>
                      <a:tailEnd type="none" w="med" len="med"/>
                    </a:lnT>
                    <a:solidFill>
                      <a:srgbClr val="B0D8CA"/>
                    </a:solidFill>
                  </a:tcPr>
                </a:tc>
                <a:extLst>
                  <a:ext uri="{0D108BD9-81ED-4DB2-BD59-A6C34878D82A}">
                    <a16:rowId xmlns:a16="http://schemas.microsoft.com/office/drawing/2014/main" val="3948968494"/>
                  </a:ext>
                </a:extLst>
              </a:tr>
              <a:tr h="743853">
                <a:tc>
                  <a:txBody>
                    <a:bodyPr/>
                    <a:lstStyle/>
                    <a:p>
                      <a:pPr algn="ctr"/>
                      <a:r>
                        <a:rPr lang="en-GB" sz="1000" b="0" dirty="0">
                          <a:solidFill>
                            <a:schemeClr val="tx1"/>
                          </a:solidFill>
                          <a:latin typeface="Source Sans Pro SemiBold" panose="020B0603030403020204" pitchFamily="34" charset="0"/>
                          <a:ea typeface="Source Sans Pro SemiBold" panose="020B0603030403020204" pitchFamily="34" charset="0"/>
                        </a:rPr>
                        <a:t>Level of Education:</a:t>
                      </a:r>
                      <a:endParaRPr lang="en-GB" sz="1100" b="0" dirty="0">
                        <a:solidFill>
                          <a:schemeClr val="tx1"/>
                        </a:solidFill>
                        <a:latin typeface="Source Sans Pro Light" panose="020B0403030403020204" pitchFamily="34" charset="0"/>
                        <a:ea typeface="Source Sans Pro Light" panose="020B0403030403020204" pitchFamily="34" charset="0"/>
                      </a:endParaRPr>
                    </a:p>
                  </a:txBody>
                  <a:tcPr marT="41564" marB="41564">
                    <a:solidFill>
                      <a:srgbClr val="B0D8CA"/>
                    </a:solidFill>
                  </a:tcPr>
                </a:tc>
                <a:extLst>
                  <a:ext uri="{0D108BD9-81ED-4DB2-BD59-A6C34878D82A}">
                    <a16:rowId xmlns:a16="http://schemas.microsoft.com/office/drawing/2014/main" val="2896619215"/>
                  </a:ext>
                </a:extLst>
              </a:tr>
              <a:tr h="743853">
                <a:tc>
                  <a:txBody>
                    <a:bodyPr/>
                    <a:lstStyle/>
                    <a:p>
                      <a:pPr algn="ctr"/>
                      <a:r>
                        <a:rPr lang="en-GB" sz="1000" b="0" dirty="0">
                          <a:solidFill>
                            <a:schemeClr val="tx1"/>
                          </a:solidFill>
                          <a:latin typeface="Source Sans Pro SemiBold" panose="020B0603030403020204" pitchFamily="34" charset="0"/>
                          <a:ea typeface="Source Sans Pro SemiBold" panose="020B0603030403020204" pitchFamily="34" charset="0"/>
                        </a:rPr>
                        <a:t>Level of Experience:</a:t>
                      </a:r>
                      <a:endParaRPr lang="en-GB" sz="1100" b="0" dirty="0">
                        <a:solidFill>
                          <a:schemeClr val="tx1"/>
                        </a:solidFill>
                        <a:latin typeface="Source Sans Pro Light" panose="020B0403030403020204" pitchFamily="34" charset="0"/>
                        <a:ea typeface="Source Sans Pro Light" panose="020B0403030403020204" pitchFamily="34" charset="0"/>
                      </a:endParaRPr>
                    </a:p>
                  </a:txBody>
                  <a:tcPr marT="41564" marB="41564">
                    <a:solidFill>
                      <a:srgbClr val="B0D8CA"/>
                    </a:solidFill>
                  </a:tcPr>
                </a:tc>
                <a:extLst>
                  <a:ext uri="{0D108BD9-81ED-4DB2-BD59-A6C34878D82A}">
                    <a16:rowId xmlns:a16="http://schemas.microsoft.com/office/drawing/2014/main" val="2460500521"/>
                  </a:ext>
                </a:extLst>
              </a:tr>
              <a:tr h="743853">
                <a:tc>
                  <a:txBody>
                    <a:bodyPr/>
                    <a:lstStyle/>
                    <a:p>
                      <a:pPr algn="ctr"/>
                      <a:r>
                        <a:rPr lang="en-GB" sz="1000" b="0" dirty="0">
                          <a:solidFill>
                            <a:schemeClr val="tx1"/>
                          </a:solidFill>
                          <a:latin typeface="Source Sans Pro SemiBold" panose="020B0603030403020204" pitchFamily="34" charset="0"/>
                          <a:ea typeface="Source Sans Pro SemiBold" panose="020B0603030403020204" pitchFamily="34" charset="0"/>
                        </a:rPr>
                        <a:t>Industry:</a:t>
                      </a:r>
                      <a:endParaRPr lang="en-GB" sz="1100" b="0" dirty="0">
                        <a:solidFill>
                          <a:schemeClr val="tx1"/>
                        </a:solidFill>
                        <a:latin typeface="Source Sans Pro Light" panose="020B0403030403020204" pitchFamily="34" charset="0"/>
                        <a:ea typeface="Source Sans Pro Light" panose="020B0403030403020204" pitchFamily="34" charset="0"/>
                      </a:endParaRPr>
                    </a:p>
                  </a:txBody>
                  <a:tcPr marT="41564" marB="41564">
                    <a:solidFill>
                      <a:srgbClr val="B0D8CA"/>
                    </a:solidFill>
                  </a:tcPr>
                </a:tc>
                <a:extLst>
                  <a:ext uri="{0D108BD9-81ED-4DB2-BD59-A6C34878D82A}">
                    <a16:rowId xmlns:a16="http://schemas.microsoft.com/office/drawing/2014/main" val="3387702355"/>
                  </a:ext>
                </a:extLst>
              </a:tr>
              <a:tr h="829085">
                <a:tc>
                  <a:txBody>
                    <a:bodyPr/>
                    <a:lstStyle/>
                    <a:p>
                      <a:pPr algn="ctr"/>
                      <a:r>
                        <a:rPr lang="en-GB" sz="1000" b="0" dirty="0">
                          <a:solidFill>
                            <a:schemeClr val="tx1"/>
                          </a:solidFill>
                          <a:latin typeface="Source Sans Pro SemiBold" panose="020B0603030403020204" pitchFamily="34" charset="0"/>
                          <a:ea typeface="Source Sans Pro SemiBold" panose="020B0603030403020204" pitchFamily="34" charset="0"/>
                        </a:rPr>
                        <a:t>Quote:</a:t>
                      </a:r>
                      <a:endParaRPr lang="en-GB" sz="1100" b="0" dirty="0">
                        <a:solidFill>
                          <a:schemeClr val="tx1"/>
                        </a:solidFill>
                        <a:latin typeface="Source Sans Pro Light" panose="020B0403030403020204" pitchFamily="34" charset="0"/>
                        <a:ea typeface="Source Sans Pro Light" panose="020B0403030403020204" pitchFamily="34" charset="0"/>
                      </a:endParaRPr>
                    </a:p>
                  </a:txBody>
                  <a:tcPr marT="41564" marB="41564">
                    <a:solidFill>
                      <a:srgbClr val="B0D8CA"/>
                    </a:solidFill>
                  </a:tcPr>
                </a:tc>
                <a:extLst>
                  <a:ext uri="{0D108BD9-81ED-4DB2-BD59-A6C34878D82A}">
                    <a16:rowId xmlns:a16="http://schemas.microsoft.com/office/drawing/2014/main" val="824288445"/>
                  </a:ext>
                </a:extLst>
              </a:tr>
            </a:tbl>
          </a:graphicData>
        </a:graphic>
      </p:graphicFrame>
      <p:graphicFrame>
        <p:nvGraphicFramePr>
          <p:cNvPr id="3" name="Table 2">
            <a:extLst>
              <a:ext uri="{FF2B5EF4-FFF2-40B4-BE49-F238E27FC236}">
                <a16:creationId xmlns:a16="http://schemas.microsoft.com/office/drawing/2014/main" id="{B0967352-3359-BBF5-1B37-2DFA0BA34096}"/>
              </a:ext>
            </a:extLst>
          </p:cNvPr>
          <p:cNvGraphicFramePr>
            <a:graphicFrameLocks noGrp="1"/>
          </p:cNvGraphicFramePr>
          <p:nvPr>
            <p:extLst>
              <p:ext uri="{D42A27DB-BD31-4B8C-83A1-F6EECF244321}">
                <p14:modId xmlns:p14="http://schemas.microsoft.com/office/powerpoint/2010/main" val="3469515999"/>
              </p:ext>
            </p:extLst>
          </p:nvPr>
        </p:nvGraphicFramePr>
        <p:xfrm>
          <a:off x="3191393" y="936144"/>
          <a:ext cx="5877421" cy="5667849"/>
        </p:xfrm>
        <a:graphic>
          <a:graphicData uri="http://schemas.openxmlformats.org/drawingml/2006/table">
            <a:tbl>
              <a:tblPr firstRow="1" bandRow="1">
                <a:tableStyleId>{5C22544A-7EE6-4342-B048-85BDC9FD1C3A}</a:tableStyleId>
              </a:tblPr>
              <a:tblGrid>
                <a:gridCol w="5877421">
                  <a:extLst>
                    <a:ext uri="{9D8B030D-6E8A-4147-A177-3AD203B41FA5}">
                      <a16:colId xmlns:a16="http://schemas.microsoft.com/office/drawing/2014/main" val="513661549"/>
                    </a:ext>
                  </a:extLst>
                </a:gridCol>
              </a:tblGrid>
              <a:tr h="871503">
                <a:tc>
                  <a:txBody>
                    <a:bodyPr/>
                    <a:lstStyle/>
                    <a:p>
                      <a:r>
                        <a:rPr lang="en-GB" sz="1000" b="0" dirty="0">
                          <a:solidFill>
                            <a:schemeClr val="tx1"/>
                          </a:solidFill>
                          <a:latin typeface="Source Sans Pro SemiBold" panose="020B0603030403020204" pitchFamily="34" charset="0"/>
                          <a:ea typeface="Source Sans Pro SemiBold" panose="020B0603030403020204" pitchFamily="34" charset="0"/>
                        </a:rPr>
                        <a:t>Responsibilities &amp; Skills:</a:t>
                      </a:r>
                      <a:endParaRPr lang="en-GB" sz="1000" b="0" dirty="0">
                        <a:solidFill>
                          <a:schemeClr val="tx1"/>
                        </a:solidFill>
                        <a:latin typeface="Source Sans Pro Light" panose="020B0403030403020204" pitchFamily="34" charset="0"/>
                        <a:ea typeface="Source Sans Pro Light" panose="020B0403030403020204" pitchFamily="34" charset="0"/>
                      </a:endParaRPr>
                    </a:p>
                  </a:txBody>
                  <a:tcPr marT="41564" marB="4156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0D8CA"/>
                    </a:solidFill>
                  </a:tcPr>
                </a:tc>
                <a:extLst>
                  <a:ext uri="{0D108BD9-81ED-4DB2-BD59-A6C34878D82A}">
                    <a16:rowId xmlns:a16="http://schemas.microsoft.com/office/drawing/2014/main" val="1776107064"/>
                  </a:ext>
                </a:extLst>
              </a:tr>
              <a:tr h="680333">
                <a:tc>
                  <a:txBody>
                    <a:bodyPr/>
                    <a:lstStyle/>
                    <a:p>
                      <a:r>
                        <a:rPr lang="en-GB" sz="1000" b="0" dirty="0">
                          <a:solidFill>
                            <a:schemeClr val="tx1"/>
                          </a:solidFill>
                          <a:latin typeface="Source Sans Pro SemiBold" panose="020B0603030403020204" pitchFamily="34" charset="0"/>
                          <a:ea typeface="Source Sans Pro SemiBold" panose="020B0603030403020204" pitchFamily="34" charset="0"/>
                        </a:rPr>
                        <a:t>Challenges &amp; Goals:</a:t>
                      </a:r>
                      <a:endParaRPr lang="en-GB" sz="1000" b="0" dirty="0">
                        <a:solidFill>
                          <a:schemeClr val="tx1"/>
                        </a:solidFill>
                        <a:latin typeface="Source Sans Pro Light" panose="020B0403030403020204" pitchFamily="34" charset="0"/>
                        <a:ea typeface="Source Sans Pro Light" panose="020B0403030403020204" pitchFamily="34" charset="0"/>
                      </a:endParaRPr>
                    </a:p>
                  </a:txBody>
                  <a:tcPr marT="41564" marB="4156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0D8CA"/>
                    </a:solidFill>
                  </a:tcPr>
                </a:tc>
                <a:extLst>
                  <a:ext uri="{0D108BD9-81ED-4DB2-BD59-A6C34878D82A}">
                    <a16:rowId xmlns:a16="http://schemas.microsoft.com/office/drawing/2014/main" val="2862590700"/>
                  </a:ext>
                </a:extLst>
              </a:tr>
              <a:tr h="680333">
                <a:tc>
                  <a:txBody>
                    <a:bodyPr/>
                    <a:lstStyle/>
                    <a:p>
                      <a:r>
                        <a:rPr lang="en-GB" sz="1000" b="0" dirty="0">
                          <a:solidFill>
                            <a:schemeClr val="tx1"/>
                          </a:solidFill>
                          <a:latin typeface="Source Sans Pro SemiBold" panose="020B0603030403020204" pitchFamily="34" charset="0"/>
                          <a:ea typeface="Source Sans Pro SemiBold" panose="020B0603030403020204" pitchFamily="34" charset="0"/>
                        </a:rPr>
                        <a:t>Needs:</a:t>
                      </a:r>
                      <a:endParaRPr lang="en-GB" sz="1000" b="0" dirty="0">
                        <a:solidFill>
                          <a:schemeClr val="tx1"/>
                        </a:solidFill>
                        <a:latin typeface="Source Sans Pro Light" panose="020B0403030403020204" pitchFamily="34" charset="0"/>
                        <a:ea typeface="Source Sans Pro Light" panose="020B0403030403020204" pitchFamily="34" charset="0"/>
                      </a:endParaRPr>
                    </a:p>
                  </a:txBody>
                  <a:tcPr marT="41564" marB="41564">
                    <a:lnT w="12700" cap="flat" cmpd="sng" algn="ctr">
                      <a:solidFill>
                        <a:schemeClr val="bg1"/>
                      </a:solidFill>
                      <a:prstDash val="solid"/>
                      <a:round/>
                      <a:headEnd type="none" w="med" len="med"/>
                      <a:tailEnd type="none" w="med" len="med"/>
                    </a:lnT>
                    <a:solidFill>
                      <a:srgbClr val="B0D8CA"/>
                    </a:solidFill>
                  </a:tcPr>
                </a:tc>
                <a:extLst>
                  <a:ext uri="{0D108BD9-81ED-4DB2-BD59-A6C34878D82A}">
                    <a16:rowId xmlns:a16="http://schemas.microsoft.com/office/drawing/2014/main" val="3948968494"/>
                  </a:ext>
                </a:extLst>
              </a:tr>
              <a:tr h="6803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solidFill>
                            <a:schemeClr val="tx1"/>
                          </a:solidFill>
                          <a:latin typeface="Source Sans Pro SemiBold" panose="020B0603030403020204" pitchFamily="34" charset="0"/>
                          <a:ea typeface="Source Sans Pro SemiBold" panose="020B0603030403020204" pitchFamily="34" charset="0"/>
                        </a:rPr>
                        <a:t>Frustrations:</a:t>
                      </a:r>
                      <a:endParaRPr lang="en-GB" sz="1000" b="0" dirty="0">
                        <a:solidFill>
                          <a:schemeClr val="tx1"/>
                        </a:solidFill>
                        <a:latin typeface="Source Sans Pro Light" panose="020B0403030403020204" pitchFamily="34" charset="0"/>
                        <a:ea typeface="Source Sans Pro Light" panose="020B0403030403020204" pitchFamily="34" charset="0"/>
                      </a:endParaRPr>
                    </a:p>
                  </a:txBody>
                  <a:tcPr marT="41564" marB="41564">
                    <a:solidFill>
                      <a:srgbClr val="B0D8CA"/>
                    </a:solidFill>
                  </a:tcPr>
                </a:tc>
                <a:extLst>
                  <a:ext uri="{0D108BD9-81ED-4DB2-BD59-A6C34878D82A}">
                    <a16:rowId xmlns:a16="http://schemas.microsoft.com/office/drawing/2014/main" val="2896619215"/>
                  </a:ext>
                </a:extLst>
              </a:tr>
              <a:tr h="714348">
                <a:tc>
                  <a:txBody>
                    <a:bodyPr/>
                    <a:lstStyle/>
                    <a:p>
                      <a:r>
                        <a:rPr lang="en-GB" sz="1000" b="0" dirty="0">
                          <a:solidFill>
                            <a:schemeClr val="tx1"/>
                          </a:solidFill>
                          <a:latin typeface="Source Sans Pro SemiBold" panose="020B0603030403020204" pitchFamily="34" charset="0"/>
                          <a:ea typeface="Source Sans Pro SemiBold" panose="020B0603030403020204" pitchFamily="34" charset="0"/>
                        </a:rPr>
                        <a:t>Key Knowledge Sources:</a:t>
                      </a:r>
                      <a:endParaRPr lang="en-GB" sz="1000" b="0" dirty="0">
                        <a:solidFill>
                          <a:schemeClr val="tx1"/>
                        </a:solidFill>
                        <a:latin typeface="Source Sans Pro Light" panose="020B0403030403020204" pitchFamily="34" charset="0"/>
                        <a:ea typeface="Source Sans Pro Light" panose="020B0403030403020204" pitchFamily="34" charset="0"/>
                      </a:endParaRPr>
                    </a:p>
                  </a:txBody>
                  <a:tcPr marT="41564" marB="41564">
                    <a:solidFill>
                      <a:srgbClr val="B0D8CA"/>
                    </a:solidFill>
                  </a:tcPr>
                </a:tc>
                <a:extLst>
                  <a:ext uri="{0D108BD9-81ED-4DB2-BD59-A6C34878D82A}">
                    <a16:rowId xmlns:a16="http://schemas.microsoft.com/office/drawing/2014/main" val="2460500521"/>
                  </a:ext>
                </a:extLst>
              </a:tr>
              <a:tr h="680333">
                <a:tc>
                  <a:txBody>
                    <a:bodyPr/>
                    <a:lstStyle/>
                    <a:p>
                      <a:r>
                        <a:rPr lang="en-GB" sz="1000" b="0" dirty="0">
                          <a:solidFill>
                            <a:schemeClr val="tx1"/>
                          </a:solidFill>
                          <a:latin typeface="Source Sans Pro SemiBold" panose="020B0603030403020204" pitchFamily="34" charset="0"/>
                          <a:ea typeface="Source Sans Pro SemiBold" panose="020B0603030403020204" pitchFamily="34" charset="0"/>
                        </a:rPr>
                        <a:t>What can we do?</a:t>
                      </a:r>
                      <a:endParaRPr lang="en-GB" sz="1000" b="0" dirty="0">
                        <a:solidFill>
                          <a:schemeClr val="tx1"/>
                        </a:solidFill>
                        <a:latin typeface="Source Sans Pro Light" panose="020B0403030403020204" pitchFamily="34" charset="0"/>
                        <a:ea typeface="Source Sans Pro Light" panose="020B0403030403020204" pitchFamily="34" charset="0"/>
                      </a:endParaRPr>
                    </a:p>
                  </a:txBody>
                  <a:tcPr marT="41564" marB="41564">
                    <a:solidFill>
                      <a:srgbClr val="B0D8CA"/>
                    </a:solidFill>
                  </a:tcPr>
                </a:tc>
                <a:extLst>
                  <a:ext uri="{0D108BD9-81ED-4DB2-BD59-A6C34878D82A}">
                    <a16:rowId xmlns:a16="http://schemas.microsoft.com/office/drawing/2014/main" val="3387702355"/>
                  </a:ext>
                </a:extLst>
              </a:tr>
              <a:tr h="680333">
                <a:tc>
                  <a:txBody>
                    <a:bodyPr/>
                    <a:lstStyle/>
                    <a:p>
                      <a:r>
                        <a:rPr lang="en-GB" sz="1000" b="0" dirty="0">
                          <a:solidFill>
                            <a:schemeClr val="tx1"/>
                          </a:solidFill>
                          <a:latin typeface="Source Sans Pro SemiBold" panose="020B0603030403020204" pitchFamily="34" charset="0"/>
                          <a:ea typeface="Source Sans Pro SemiBold" panose="020B0603030403020204" pitchFamily="34" charset="0"/>
                        </a:rPr>
                        <a:t>Preferred Touchpoints:</a:t>
                      </a:r>
                      <a:endParaRPr lang="en-GB" sz="1000" b="0" dirty="0">
                        <a:solidFill>
                          <a:schemeClr val="tx1"/>
                        </a:solidFill>
                        <a:latin typeface="Source Sans Pro Light" panose="020B0403030403020204" pitchFamily="34" charset="0"/>
                        <a:ea typeface="Source Sans Pro Light" panose="020B0403030403020204" pitchFamily="34" charset="0"/>
                      </a:endParaRPr>
                    </a:p>
                  </a:txBody>
                  <a:tcPr marT="41564" marB="41564">
                    <a:solidFill>
                      <a:srgbClr val="B0D8CA"/>
                    </a:solidFill>
                  </a:tcPr>
                </a:tc>
                <a:extLst>
                  <a:ext uri="{0D108BD9-81ED-4DB2-BD59-A6C34878D82A}">
                    <a16:rowId xmlns:a16="http://schemas.microsoft.com/office/drawing/2014/main" val="824288445"/>
                  </a:ext>
                </a:extLst>
              </a:tr>
              <a:tr h="6803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solidFill>
                            <a:schemeClr val="tx1"/>
                          </a:solidFill>
                          <a:latin typeface="Source Sans Pro SemiBold" panose="020B0603030403020204" pitchFamily="34" charset="0"/>
                          <a:ea typeface="Source Sans Pro SemiBold" panose="020B0603030403020204" pitchFamily="34" charset="0"/>
                        </a:rPr>
                        <a:t>Common Objections:</a:t>
                      </a:r>
                      <a:endParaRPr lang="en-GB" sz="1000" b="0" dirty="0">
                        <a:solidFill>
                          <a:schemeClr val="tx1"/>
                        </a:solidFill>
                        <a:latin typeface="Source Sans Pro Light" panose="020B0403030403020204" pitchFamily="34" charset="0"/>
                        <a:ea typeface="Source Sans Pro Light" panose="020B0403030403020204" pitchFamily="34" charset="0"/>
                      </a:endParaRPr>
                    </a:p>
                  </a:txBody>
                  <a:tcPr marT="41564" marB="41564">
                    <a:solidFill>
                      <a:srgbClr val="B0D8CA"/>
                    </a:solidFill>
                  </a:tcPr>
                </a:tc>
                <a:extLst>
                  <a:ext uri="{0D108BD9-81ED-4DB2-BD59-A6C34878D82A}">
                    <a16:rowId xmlns:a16="http://schemas.microsoft.com/office/drawing/2014/main" val="62398744"/>
                  </a:ext>
                </a:extLst>
              </a:tr>
            </a:tbl>
          </a:graphicData>
        </a:graphic>
      </p:graphicFrame>
      <p:graphicFrame>
        <p:nvGraphicFramePr>
          <p:cNvPr id="4" name="Table 8">
            <a:extLst>
              <a:ext uri="{FF2B5EF4-FFF2-40B4-BE49-F238E27FC236}">
                <a16:creationId xmlns:a16="http://schemas.microsoft.com/office/drawing/2014/main" id="{5601423A-8A8B-CFD5-5239-F0E1678E4686}"/>
              </a:ext>
            </a:extLst>
          </p:cNvPr>
          <p:cNvGraphicFramePr>
            <a:graphicFrameLocks noGrp="1"/>
          </p:cNvGraphicFramePr>
          <p:nvPr>
            <p:extLst>
              <p:ext uri="{D42A27DB-BD31-4B8C-83A1-F6EECF244321}">
                <p14:modId xmlns:p14="http://schemas.microsoft.com/office/powerpoint/2010/main" val="4269434335"/>
              </p:ext>
            </p:extLst>
          </p:nvPr>
        </p:nvGraphicFramePr>
        <p:xfrm>
          <a:off x="9147345" y="936145"/>
          <a:ext cx="2657446" cy="5667850"/>
        </p:xfrm>
        <a:graphic>
          <a:graphicData uri="http://schemas.openxmlformats.org/drawingml/2006/table">
            <a:tbl>
              <a:tblPr firstRow="1" bandRow="1">
                <a:tableStyleId>{5C22544A-7EE6-4342-B048-85BDC9FD1C3A}</a:tableStyleId>
              </a:tblPr>
              <a:tblGrid>
                <a:gridCol w="2657446">
                  <a:extLst>
                    <a:ext uri="{9D8B030D-6E8A-4147-A177-3AD203B41FA5}">
                      <a16:colId xmlns:a16="http://schemas.microsoft.com/office/drawing/2014/main" val="513661549"/>
                    </a:ext>
                  </a:extLst>
                </a:gridCol>
              </a:tblGrid>
              <a:tr h="1512846">
                <a:tc>
                  <a:txBody>
                    <a:bodyPr/>
                    <a:lstStyle/>
                    <a:p>
                      <a:r>
                        <a:rPr lang="en-GB" sz="1000" b="0" dirty="0">
                          <a:solidFill>
                            <a:schemeClr val="tx1"/>
                          </a:solidFill>
                          <a:latin typeface="Source Sans Pro SemiBold" panose="020B0603030403020204" pitchFamily="34" charset="0"/>
                          <a:ea typeface="Source Sans Pro SemiBold" panose="020B0603030403020204" pitchFamily="34" charset="0"/>
                        </a:rPr>
                        <a:t>Favourite Brands:</a:t>
                      </a:r>
                      <a:endParaRPr lang="en-GB" sz="1000" b="0" dirty="0">
                        <a:solidFill>
                          <a:schemeClr val="tx1"/>
                        </a:solidFill>
                        <a:latin typeface="Source Sans Pro Light" panose="020B0403030403020204" pitchFamily="34" charset="0"/>
                        <a:ea typeface="Source Sans Pro Light" panose="020B0403030403020204" pitchFamily="34" charset="0"/>
                      </a:endParaRPr>
                    </a:p>
                  </a:txBody>
                  <a:tcPr marT="41564" marB="4156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0D8CA"/>
                    </a:solidFill>
                  </a:tcPr>
                </a:tc>
                <a:extLst>
                  <a:ext uri="{0D108BD9-81ED-4DB2-BD59-A6C34878D82A}">
                    <a16:rowId xmlns:a16="http://schemas.microsoft.com/office/drawing/2014/main" val="1776107064"/>
                  </a:ext>
                </a:extLst>
              </a:tr>
              <a:tr h="1512846">
                <a:tc>
                  <a:txBody>
                    <a:bodyPr/>
                    <a:lstStyle/>
                    <a:p>
                      <a:r>
                        <a:rPr lang="en-GB" sz="1000" b="0" dirty="0">
                          <a:solidFill>
                            <a:schemeClr val="tx1"/>
                          </a:solidFill>
                          <a:latin typeface="Source Sans Pro SemiBold" panose="020B0603030403020204" pitchFamily="34" charset="0"/>
                          <a:ea typeface="Source Sans Pro SemiBold" panose="020B0603030403020204" pitchFamily="34" charset="0"/>
                        </a:rPr>
                        <a:t>Hobbies:</a:t>
                      </a:r>
                      <a:endParaRPr lang="en-GB" sz="1000" b="0" dirty="0">
                        <a:solidFill>
                          <a:schemeClr val="tx1"/>
                        </a:solidFill>
                        <a:latin typeface="Source Sans Pro Light" panose="020B0403030403020204" pitchFamily="34" charset="0"/>
                        <a:ea typeface="Source Sans Pro Light" panose="020B0403030403020204" pitchFamily="34" charset="0"/>
                      </a:endParaRPr>
                    </a:p>
                  </a:txBody>
                  <a:tcPr marT="41564" marB="4156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0D8CA"/>
                    </a:solidFill>
                  </a:tcPr>
                </a:tc>
                <a:extLst>
                  <a:ext uri="{0D108BD9-81ED-4DB2-BD59-A6C34878D82A}">
                    <a16:rowId xmlns:a16="http://schemas.microsoft.com/office/drawing/2014/main" val="2862590700"/>
                  </a:ext>
                </a:extLst>
              </a:tr>
              <a:tr h="1112034">
                <a:tc>
                  <a:txBody>
                    <a:bodyPr/>
                    <a:lstStyle/>
                    <a:p>
                      <a:r>
                        <a:rPr lang="en-GB" sz="1000" b="0" dirty="0">
                          <a:solidFill>
                            <a:schemeClr val="tx1"/>
                          </a:solidFill>
                          <a:latin typeface="Source Sans Pro SemiBold" panose="020B0603030403020204" pitchFamily="34" charset="0"/>
                          <a:ea typeface="Source Sans Pro SemiBold" panose="020B0603030403020204" pitchFamily="34" charset="0"/>
                        </a:rPr>
                        <a:t>Expendable Income:</a:t>
                      </a:r>
                      <a:endParaRPr lang="en-GB" sz="1000" b="0" dirty="0">
                        <a:solidFill>
                          <a:schemeClr val="tx1"/>
                        </a:solidFill>
                        <a:latin typeface="Source Sans Pro Light" panose="020B0403030403020204" pitchFamily="34" charset="0"/>
                        <a:ea typeface="Source Sans Pro Light" panose="020B0403030403020204" pitchFamily="34" charset="0"/>
                      </a:endParaRPr>
                    </a:p>
                  </a:txBody>
                  <a:tcPr marT="41564" marB="41564">
                    <a:lnT w="12700" cap="flat" cmpd="sng" algn="ctr">
                      <a:solidFill>
                        <a:schemeClr val="bg1"/>
                      </a:solidFill>
                      <a:prstDash val="solid"/>
                      <a:round/>
                      <a:headEnd type="none" w="med" len="med"/>
                      <a:tailEnd type="none" w="med" len="med"/>
                    </a:lnT>
                    <a:solidFill>
                      <a:srgbClr val="B0D8CA"/>
                    </a:solidFill>
                  </a:tcPr>
                </a:tc>
                <a:extLst>
                  <a:ext uri="{0D108BD9-81ED-4DB2-BD59-A6C34878D82A}">
                    <a16:rowId xmlns:a16="http://schemas.microsoft.com/office/drawing/2014/main" val="3948968494"/>
                  </a:ext>
                </a:extLst>
              </a:tr>
              <a:tr h="15301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solidFill>
                            <a:schemeClr val="tx1"/>
                          </a:solidFill>
                          <a:latin typeface="Source Sans Pro SemiBold" panose="020B0603030403020204" pitchFamily="34" charset="0"/>
                          <a:ea typeface="Source Sans Pro SemiBold" panose="020B0603030403020204" pitchFamily="34" charset="0"/>
                        </a:rPr>
                        <a:t>Short Bio:</a:t>
                      </a:r>
                      <a:endParaRPr lang="en-GB" sz="1000" b="0" dirty="0">
                        <a:solidFill>
                          <a:schemeClr val="tx1"/>
                        </a:solidFill>
                        <a:latin typeface="Source Sans Pro Light" panose="020B0403030403020204" pitchFamily="34" charset="0"/>
                        <a:ea typeface="Source Sans Pro Light" panose="020B0403030403020204" pitchFamily="34" charset="0"/>
                      </a:endParaRPr>
                    </a:p>
                  </a:txBody>
                  <a:tcPr marT="41564" marB="41564">
                    <a:solidFill>
                      <a:srgbClr val="B0D8CA"/>
                    </a:solidFill>
                  </a:tcPr>
                </a:tc>
                <a:extLst>
                  <a:ext uri="{0D108BD9-81ED-4DB2-BD59-A6C34878D82A}">
                    <a16:rowId xmlns:a16="http://schemas.microsoft.com/office/drawing/2014/main" val="2896619215"/>
                  </a:ext>
                </a:extLst>
              </a:tr>
            </a:tbl>
          </a:graphicData>
        </a:graphic>
      </p:graphicFrame>
    </p:spTree>
    <p:extLst>
      <p:ext uri="{BB962C8B-B14F-4D97-AF65-F5344CB8AC3E}">
        <p14:creationId xmlns:p14="http://schemas.microsoft.com/office/powerpoint/2010/main" val="3964582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a:extLst>
              <a:ext uri="{FF2B5EF4-FFF2-40B4-BE49-F238E27FC236}">
                <a16:creationId xmlns:a16="http://schemas.microsoft.com/office/drawing/2014/main" id="{4B0906D1-5350-DB5E-223C-39656BBA31A7}"/>
              </a:ext>
            </a:extLst>
          </p:cNvPr>
          <p:cNvSpPr/>
          <p:nvPr/>
        </p:nvSpPr>
        <p:spPr>
          <a:xfrm>
            <a:off x="122641" y="117784"/>
            <a:ext cx="11946718" cy="6622432"/>
          </a:xfrm>
          <a:prstGeom prst="roundRect">
            <a:avLst>
              <a:gd name="adj" fmla="val 3795"/>
            </a:avLst>
          </a:prstGeom>
          <a:gradFill flip="none" rotWithShape="1">
            <a:gsLst>
              <a:gs pos="83000">
                <a:srgbClr val="FAAC4B"/>
              </a:gs>
              <a:gs pos="0">
                <a:srgbClr val="F47B20"/>
              </a:gs>
              <a:gs pos="100000">
                <a:srgbClr val="FFDD7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30">
            <a:extLst>
              <a:ext uri="{FF2B5EF4-FFF2-40B4-BE49-F238E27FC236}">
                <a16:creationId xmlns:a16="http://schemas.microsoft.com/office/drawing/2014/main" id="{C9122C1A-A03F-DE1D-5EC3-9324693F6411}"/>
              </a:ext>
            </a:extLst>
          </p:cNvPr>
          <p:cNvPicPr>
            <a:picLocks noChangeAspect="1"/>
          </p:cNvPicPr>
          <p:nvPr/>
        </p:nvPicPr>
        <p:blipFill>
          <a:blip r:embed="rId3" cstate="screen">
            <a:alphaModFix amt="20000"/>
            <a:extLst>
              <a:ext uri="{28A0092B-C50C-407E-A947-70E740481C1C}">
                <a14:useLocalDpi xmlns:a14="http://schemas.microsoft.com/office/drawing/2010/main"/>
              </a:ext>
            </a:extLst>
          </a:blip>
          <a:srcRect/>
          <a:stretch/>
        </p:blipFill>
        <p:spPr>
          <a:xfrm rot="18967015">
            <a:off x="3798909" y="82692"/>
            <a:ext cx="12014594" cy="7388738"/>
          </a:xfrm>
          <a:prstGeom prst="rect">
            <a:avLst/>
          </a:prstGeom>
        </p:spPr>
      </p:pic>
      <p:sp>
        <p:nvSpPr>
          <p:cNvPr id="2" name="TextBox 1">
            <a:extLst>
              <a:ext uri="{FF2B5EF4-FFF2-40B4-BE49-F238E27FC236}">
                <a16:creationId xmlns:a16="http://schemas.microsoft.com/office/drawing/2014/main" id="{5B81A0E9-95D8-7880-A99C-E31903DB9D5E}"/>
              </a:ext>
            </a:extLst>
          </p:cNvPr>
          <p:cNvSpPr txBox="1"/>
          <p:nvPr/>
        </p:nvSpPr>
        <p:spPr>
          <a:xfrm>
            <a:off x="507414" y="1882230"/>
            <a:ext cx="4717004" cy="584775"/>
          </a:xfrm>
          <a:prstGeom prst="rect">
            <a:avLst/>
          </a:prstGeom>
          <a:noFill/>
        </p:spPr>
        <p:txBody>
          <a:bodyPr wrap="square">
            <a:spAutoFit/>
          </a:bodyPr>
          <a:lstStyle/>
          <a:p>
            <a:r>
              <a:rPr lang="en-GB" sz="3200" b="1" dirty="0">
                <a:solidFill>
                  <a:schemeClr val="bg1"/>
                </a:solidFill>
                <a:latin typeface="Source Sans Pro Black" panose="020B0503030403020204" pitchFamily="34" charset="0"/>
                <a:ea typeface="Source Sans Pro Black" panose="020B0503030403020204" pitchFamily="34" charset="0"/>
                <a:cs typeface="Brush Script MT" panose="03060802040406070304" pitchFamily="66" charset="-122"/>
              </a:rPr>
              <a:t>Still need a hand?</a:t>
            </a:r>
            <a:endParaRPr lang="en-GB" sz="1600" b="1" dirty="0">
              <a:solidFill>
                <a:schemeClr val="bg1"/>
              </a:solidFill>
              <a:latin typeface="Source Sans Pro Black" panose="020B0503030403020204" pitchFamily="34" charset="0"/>
              <a:ea typeface="Source Sans Pro Black" panose="020B0503030403020204" pitchFamily="34" charset="0"/>
              <a:cs typeface="Brush Script MT" panose="03060802040406070304" pitchFamily="66" charset="-122"/>
            </a:endParaRPr>
          </a:p>
        </p:txBody>
      </p:sp>
      <p:sp>
        <p:nvSpPr>
          <p:cNvPr id="3" name="TextBox 2">
            <a:extLst>
              <a:ext uri="{FF2B5EF4-FFF2-40B4-BE49-F238E27FC236}">
                <a16:creationId xmlns:a16="http://schemas.microsoft.com/office/drawing/2014/main" id="{5EB9AA1C-16A7-4215-C26A-B00EF43B10D6}"/>
              </a:ext>
            </a:extLst>
          </p:cNvPr>
          <p:cNvSpPr txBox="1"/>
          <p:nvPr/>
        </p:nvSpPr>
        <p:spPr>
          <a:xfrm>
            <a:off x="507414" y="2455643"/>
            <a:ext cx="4870752"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prstClr val="white"/>
                </a:solidFill>
                <a:effectLst/>
                <a:uLnTx/>
                <a:uFillTx/>
                <a:latin typeface="Source Sans Pro Light" panose="020B0503030403020204" pitchFamily="34" charset="0"/>
                <a:ea typeface="Source Sans Pro Light" panose="020B0503030403020204" pitchFamily="34" charset="0"/>
                <a:cs typeface="+mn-cs"/>
              </a:rPr>
              <a:t>If you like what you see and want to learn more about how we can generate sustainable growth for your business.</a:t>
            </a:r>
          </a:p>
        </p:txBody>
      </p:sp>
      <p:pic>
        <p:nvPicPr>
          <p:cNvPr id="12" name="Picture 11" descr="A black and white logo&#10;&#10;Description automatically generated with low confidence">
            <a:extLst>
              <a:ext uri="{FF2B5EF4-FFF2-40B4-BE49-F238E27FC236}">
                <a16:creationId xmlns:a16="http://schemas.microsoft.com/office/drawing/2014/main" id="{1683C428-E6AA-5341-6920-7DE932A7CF5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4927" y="937166"/>
            <a:ext cx="2887855" cy="927723"/>
          </a:xfrm>
          <a:prstGeom prst="rect">
            <a:avLst/>
          </a:prstGeom>
        </p:spPr>
      </p:pic>
      <p:pic>
        <p:nvPicPr>
          <p:cNvPr id="16" name="Picture 15">
            <a:extLst>
              <a:ext uri="{FF2B5EF4-FFF2-40B4-BE49-F238E27FC236}">
                <a16:creationId xmlns:a16="http://schemas.microsoft.com/office/drawing/2014/main" id="{4E14098C-4718-1B98-C293-37E05CD9840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953888" y="784927"/>
            <a:ext cx="4059413" cy="4059408"/>
          </a:xfrm>
          <a:prstGeom prst="ellipse">
            <a:avLst/>
          </a:prstGeom>
        </p:spPr>
      </p:pic>
      <p:pic>
        <p:nvPicPr>
          <p:cNvPr id="20" name="Google Shape;485;p31" descr="Receiver with solid fill">
            <a:extLst>
              <a:ext uri="{FF2B5EF4-FFF2-40B4-BE49-F238E27FC236}">
                <a16:creationId xmlns:a16="http://schemas.microsoft.com/office/drawing/2014/main" id="{B51B9BBC-27A8-539E-5F5D-8C4D2900CF17}"/>
              </a:ext>
            </a:extLst>
          </p:cNvPr>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630183" y="3857060"/>
            <a:ext cx="351208" cy="351208"/>
          </a:xfrm>
          <a:prstGeom prst="rect">
            <a:avLst/>
          </a:prstGeom>
          <a:noFill/>
          <a:ln>
            <a:noFill/>
          </a:ln>
        </p:spPr>
      </p:pic>
      <p:sp>
        <p:nvSpPr>
          <p:cNvPr id="22" name="Google Shape;487;p31">
            <a:extLst>
              <a:ext uri="{FF2B5EF4-FFF2-40B4-BE49-F238E27FC236}">
                <a16:creationId xmlns:a16="http://schemas.microsoft.com/office/drawing/2014/main" id="{D6CF34D8-1B21-2FDF-2BB0-390BC56411B9}"/>
              </a:ext>
            </a:extLst>
          </p:cNvPr>
          <p:cNvSpPr txBox="1"/>
          <p:nvPr/>
        </p:nvSpPr>
        <p:spPr>
          <a:xfrm>
            <a:off x="952622" y="3939137"/>
            <a:ext cx="3374255" cy="37927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1800"/>
              <a:buFont typeface="Arial"/>
              <a:buNone/>
            </a:pPr>
            <a:r>
              <a:rPr lang="en-GB" b="1" u="none" strike="noStrike" cap="none" dirty="0">
                <a:solidFill>
                  <a:schemeClr val="lt1"/>
                </a:solidFill>
                <a:latin typeface="Source Sans Pro" panose="020B0503030403020204" pitchFamily="34" charset="0"/>
                <a:ea typeface="Source Sans Pro" panose="020B0503030403020204" pitchFamily="34" charset="0"/>
                <a:cs typeface="Source Sans Pro Light"/>
                <a:sym typeface="Source Sans Pro Light"/>
              </a:rPr>
              <a:t>01604 806020 / 07725 227341</a:t>
            </a:r>
            <a:endParaRPr sz="1100" b="1" dirty="0">
              <a:latin typeface="Source Sans Pro" panose="020B0503030403020204" pitchFamily="34" charset="0"/>
              <a:ea typeface="Source Sans Pro" panose="020B0503030403020204" pitchFamily="34" charset="0"/>
            </a:endParaRPr>
          </a:p>
        </p:txBody>
      </p:sp>
      <p:pic>
        <p:nvPicPr>
          <p:cNvPr id="19" name="Google Shape;484;p31" descr="Email with solid fill">
            <a:extLst>
              <a:ext uri="{FF2B5EF4-FFF2-40B4-BE49-F238E27FC236}">
                <a16:creationId xmlns:a16="http://schemas.microsoft.com/office/drawing/2014/main" id="{AB874AF7-0F10-8DC3-33F2-450748CDA861}"/>
              </a:ext>
            </a:extLst>
          </p:cNvPr>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623466" y="4331871"/>
            <a:ext cx="357925" cy="357925"/>
          </a:xfrm>
          <a:prstGeom prst="rect">
            <a:avLst/>
          </a:prstGeom>
          <a:noFill/>
          <a:ln>
            <a:noFill/>
          </a:ln>
        </p:spPr>
      </p:pic>
      <p:sp>
        <p:nvSpPr>
          <p:cNvPr id="23" name="Google Shape;488;p31">
            <a:extLst>
              <a:ext uri="{FF2B5EF4-FFF2-40B4-BE49-F238E27FC236}">
                <a16:creationId xmlns:a16="http://schemas.microsoft.com/office/drawing/2014/main" id="{2CC5B5F9-3F93-4524-5E93-5BD4C7C3A91D}"/>
              </a:ext>
            </a:extLst>
          </p:cNvPr>
          <p:cNvSpPr txBox="1"/>
          <p:nvPr/>
        </p:nvSpPr>
        <p:spPr>
          <a:xfrm>
            <a:off x="952621" y="4416000"/>
            <a:ext cx="3986965" cy="37927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1800"/>
              <a:buFont typeface="Arial"/>
              <a:buNone/>
            </a:pPr>
            <a:r>
              <a:rPr lang="en-GB" b="1" u="none" strike="noStrike" cap="none" dirty="0" err="1">
                <a:solidFill>
                  <a:schemeClr val="lt1"/>
                </a:solidFill>
                <a:latin typeface="Source Sans Pro" panose="020B0503030403020204" pitchFamily="34" charset="0"/>
                <a:ea typeface="Source Sans Pro" panose="020B0503030403020204" pitchFamily="34" charset="0"/>
                <a:cs typeface="Source Sans Pro Light"/>
                <a:sym typeface="Source Sans Pro Light"/>
              </a:rPr>
              <a:t>michael@loop-digital.co.uk</a:t>
            </a:r>
            <a:endParaRPr sz="1100" b="1" dirty="0">
              <a:latin typeface="Source Sans Pro" panose="020B0503030403020204" pitchFamily="34" charset="0"/>
              <a:ea typeface="Source Sans Pro" panose="020B0503030403020204" pitchFamily="34" charset="0"/>
            </a:endParaRPr>
          </a:p>
        </p:txBody>
      </p:sp>
      <p:pic>
        <p:nvPicPr>
          <p:cNvPr id="18" name="Google Shape;483;p31" descr="World with solid fill">
            <a:extLst>
              <a:ext uri="{FF2B5EF4-FFF2-40B4-BE49-F238E27FC236}">
                <a16:creationId xmlns:a16="http://schemas.microsoft.com/office/drawing/2014/main" id="{76DEB17C-744A-98AB-7CA1-321E0A407A72}"/>
              </a:ext>
            </a:extLst>
          </p:cNvPr>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623465" y="4808734"/>
            <a:ext cx="357926" cy="357926"/>
          </a:xfrm>
          <a:prstGeom prst="rect">
            <a:avLst/>
          </a:prstGeom>
          <a:noFill/>
          <a:ln>
            <a:noFill/>
          </a:ln>
        </p:spPr>
      </p:pic>
      <p:sp>
        <p:nvSpPr>
          <p:cNvPr id="24" name="Google Shape;489;p31">
            <a:extLst>
              <a:ext uri="{FF2B5EF4-FFF2-40B4-BE49-F238E27FC236}">
                <a16:creationId xmlns:a16="http://schemas.microsoft.com/office/drawing/2014/main" id="{58CD03FC-0357-0851-ABD9-0203B1CD09C9}"/>
              </a:ext>
            </a:extLst>
          </p:cNvPr>
          <p:cNvSpPr txBox="1"/>
          <p:nvPr/>
        </p:nvSpPr>
        <p:spPr>
          <a:xfrm>
            <a:off x="952621" y="4873997"/>
            <a:ext cx="3986965" cy="37927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1800"/>
              <a:buFont typeface="Arial"/>
              <a:buNone/>
            </a:pPr>
            <a:r>
              <a:rPr lang="en-GB" b="1" u="none" strike="noStrike" cap="none" dirty="0" err="1">
                <a:solidFill>
                  <a:schemeClr val="lt1"/>
                </a:solidFill>
                <a:latin typeface="Source Sans Pro" panose="020B0503030403020204" pitchFamily="34" charset="0"/>
                <a:ea typeface="Source Sans Pro" panose="020B0503030403020204" pitchFamily="34" charset="0"/>
                <a:cs typeface="Source Sans Pro Light"/>
                <a:sym typeface="Source Sans Pro Light"/>
              </a:rPr>
              <a:t>www.loop-digital.co.uk</a:t>
            </a:r>
            <a:endParaRPr sz="1100" b="1" dirty="0">
              <a:latin typeface="Source Sans Pro" panose="020B0503030403020204" pitchFamily="34" charset="0"/>
              <a:ea typeface="Source Sans Pro" panose="020B0503030403020204" pitchFamily="34" charset="0"/>
            </a:endParaRPr>
          </a:p>
        </p:txBody>
      </p:sp>
      <p:pic>
        <p:nvPicPr>
          <p:cNvPr id="21" name="Google Shape;486;p31" descr="Marker with solid fill">
            <a:extLst>
              <a:ext uri="{FF2B5EF4-FFF2-40B4-BE49-F238E27FC236}">
                <a16:creationId xmlns:a16="http://schemas.microsoft.com/office/drawing/2014/main" id="{3A0B9AB6-2567-9304-BD56-D7DE9736CA1C}"/>
              </a:ext>
            </a:extLst>
          </p:cNvPr>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592685" y="5266730"/>
            <a:ext cx="419485" cy="419485"/>
          </a:xfrm>
          <a:prstGeom prst="rect">
            <a:avLst/>
          </a:prstGeom>
          <a:noFill/>
          <a:ln>
            <a:noFill/>
          </a:ln>
        </p:spPr>
      </p:pic>
      <p:sp>
        <p:nvSpPr>
          <p:cNvPr id="25" name="Google Shape;490;p31">
            <a:extLst>
              <a:ext uri="{FF2B5EF4-FFF2-40B4-BE49-F238E27FC236}">
                <a16:creationId xmlns:a16="http://schemas.microsoft.com/office/drawing/2014/main" id="{FF7F0772-BF16-4DA5-39B7-89E7A86CDD97}"/>
              </a:ext>
            </a:extLst>
          </p:cNvPr>
          <p:cNvSpPr txBox="1"/>
          <p:nvPr/>
        </p:nvSpPr>
        <p:spPr>
          <a:xfrm>
            <a:off x="952621" y="5386027"/>
            <a:ext cx="5675096" cy="31036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1800"/>
              <a:buFont typeface="Arial"/>
              <a:buNone/>
            </a:pPr>
            <a:r>
              <a:rPr lang="en-GB" b="1" u="none" strike="noStrike" cap="none" dirty="0" err="1">
                <a:solidFill>
                  <a:schemeClr val="lt1"/>
                </a:solidFill>
                <a:latin typeface="Source Sans Pro" panose="020B0503030403020204" pitchFamily="34" charset="0"/>
                <a:ea typeface="Source Sans Pro" panose="020B0503030403020204" pitchFamily="34" charset="0"/>
                <a:cs typeface="Source Sans Pro Light"/>
                <a:sym typeface="Source Sans Pro Light"/>
              </a:rPr>
              <a:t>Blisworth</a:t>
            </a:r>
            <a:r>
              <a:rPr lang="en-GB" b="1" u="none" strike="noStrike" cap="none" dirty="0">
                <a:solidFill>
                  <a:schemeClr val="lt1"/>
                </a:solidFill>
                <a:latin typeface="Source Sans Pro" panose="020B0503030403020204" pitchFamily="34" charset="0"/>
                <a:ea typeface="Source Sans Pro" panose="020B0503030403020204" pitchFamily="34" charset="0"/>
                <a:cs typeface="Source Sans Pro Light"/>
                <a:sym typeface="Source Sans Pro Light"/>
              </a:rPr>
              <a:t> Hill Farm, Northamptonshire, NN7 3DB</a:t>
            </a:r>
            <a:endParaRPr sz="1100" b="1" dirty="0">
              <a:latin typeface="Source Sans Pro" panose="020B0503030403020204" pitchFamily="34" charset="0"/>
              <a:ea typeface="Source Sans Pro" panose="020B0503030403020204" pitchFamily="34" charset="0"/>
            </a:endParaRPr>
          </a:p>
        </p:txBody>
      </p:sp>
      <p:sp>
        <p:nvSpPr>
          <p:cNvPr id="30" name="Google Shape;344;p24">
            <a:hlinkClick r:id="rId10"/>
            <a:extLst>
              <a:ext uri="{FF2B5EF4-FFF2-40B4-BE49-F238E27FC236}">
                <a16:creationId xmlns:a16="http://schemas.microsoft.com/office/drawing/2014/main" id="{CA21D0A5-EE8A-D69C-2C8A-EDADF1478899}"/>
              </a:ext>
            </a:extLst>
          </p:cNvPr>
          <p:cNvSpPr/>
          <p:nvPr/>
        </p:nvSpPr>
        <p:spPr>
          <a:xfrm>
            <a:off x="6977294" y="5012595"/>
            <a:ext cx="4012599" cy="660355"/>
          </a:xfrm>
          <a:prstGeom prst="roundRect">
            <a:avLst>
              <a:gd name="adj" fmla="val 50000"/>
            </a:avLst>
          </a:prstGeom>
          <a:solidFill>
            <a:schemeClr val="bg1"/>
          </a:solidFill>
          <a:ln w="50800">
            <a:solidFill>
              <a:schemeClr val="bg1"/>
            </a:solidFill>
          </a:ln>
          <a:effectLst>
            <a:outerShdw blurRad="576963" dist="38100" dir="2700000" sx="101000" sy="101000" algn="tl" rotWithShape="0">
              <a:prstClr val="black">
                <a:alpha val="40000"/>
              </a:prst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2800" b="1" u="none" strike="noStrike" cap="none" dirty="0">
                <a:solidFill>
                  <a:srgbClr val="45494E"/>
                </a:solidFill>
                <a:latin typeface="Source Sans Pro Black" panose="020B0503030403020204" pitchFamily="34" charset="0"/>
                <a:ea typeface="Source Sans Pro Black" panose="020B0503030403020204" pitchFamily="34" charset="0"/>
                <a:cs typeface="Calibri"/>
                <a:sym typeface="Calibri"/>
              </a:rPr>
              <a:t>BOOK A MEETING</a:t>
            </a:r>
            <a:endParaRPr sz="2800" b="1" u="none" strike="noStrike" cap="none" dirty="0">
              <a:solidFill>
                <a:srgbClr val="45494E"/>
              </a:solidFill>
              <a:latin typeface="Source Sans Pro Black" panose="020B0503030403020204" pitchFamily="34" charset="0"/>
              <a:ea typeface="Source Sans Pro Black" panose="020B0503030403020204" pitchFamily="34" charset="0"/>
              <a:cs typeface="Calibri"/>
              <a:sym typeface="Calibri"/>
            </a:endParaRPr>
          </a:p>
        </p:txBody>
      </p:sp>
    </p:spTree>
    <p:extLst>
      <p:ext uri="{BB962C8B-B14F-4D97-AF65-F5344CB8AC3E}">
        <p14:creationId xmlns:p14="http://schemas.microsoft.com/office/powerpoint/2010/main" val="3683795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2AB038E-2B7D-0C94-D65E-AA5C272FBB05}"/>
              </a:ext>
            </a:extLst>
          </p:cNvPr>
          <p:cNvPicPr>
            <a:picLocks noChangeAspect="1"/>
          </p:cNvPicPr>
          <p:nvPr/>
        </p:nvPicPr>
        <p:blipFill>
          <a:blip r:embed="rId3" cstate="screen">
            <a:alphaModFix amt="20000"/>
            <a:grayscl/>
            <a:extLst>
              <a:ext uri="{28A0092B-C50C-407E-A947-70E740481C1C}">
                <a14:useLocalDpi xmlns:a14="http://schemas.microsoft.com/office/drawing/2010/main"/>
              </a:ext>
            </a:extLst>
          </a:blip>
          <a:stretch>
            <a:fillRect/>
          </a:stretch>
        </p:blipFill>
        <p:spPr>
          <a:xfrm flipH="1" flipV="1">
            <a:off x="0" y="0"/>
            <a:ext cx="3984321" cy="3796748"/>
          </a:xfrm>
          <a:prstGeom prst="rect">
            <a:avLst/>
          </a:prstGeom>
        </p:spPr>
      </p:pic>
      <p:sp>
        <p:nvSpPr>
          <p:cNvPr id="3" name="Content Placeholder 2">
            <a:extLst>
              <a:ext uri="{FF2B5EF4-FFF2-40B4-BE49-F238E27FC236}">
                <a16:creationId xmlns:a16="http://schemas.microsoft.com/office/drawing/2014/main" id="{A7DFA4FE-DEAB-ACC0-CA41-705F7690801E}"/>
              </a:ext>
            </a:extLst>
          </p:cNvPr>
          <p:cNvSpPr txBox="1">
            <a:spLocks/>
          </p:cNvSpPr>
          <p:nvPr/>
        </p:nvSpPr>
        <p:spPr>
          <a:xfrm>
            <a:off x="6203612" y="2194609"/>
            <a:ext cx="4681223" cy="281737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Light" panose="020B0403030403020204" pitchFamily="34" charset="0"/>
                <a:ea typeface="Source Sans Pro Light" panose="020B04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Light" panose="020B0403030403020204" pitchFamily="34" charset="0"/>
                <a:ea typeface="Source Sans Pro Light" panose="020B04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Light" panose="020B0403030403020204" pitchFamily="34" charset="0"/>
                <a:ea typeface="Source Sans Pro Light" panose="020B04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Light" panose="020B0403030403020204" pitchFamily="34" charset="0"/>
                <a:ea typeface="Source Sans Pro Light" panose="020B04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600" dirty="0">
                <a:solidFill>
                  <a:srgbClr val="46494F"/>
                </a:solidFill>
                <a:latin typeface="Source Sans Pro ExtraLight" panose="020B0503030403020204" pitchFamily="34" charset="0"/>
                <a:ea typeface="Source Sans Pro ExtraLight" panose="020B0503030403020204" pitchFamily="34" charset="0"/>
              </a:rPr>
              <a:t>A buyer persona is a semi-fictional representation of your ideal customer. A persona is constructed using mostly real data uncovered by market research and industry data as well as some educated guesses.</a:t>
            </a:r>
          </a:p>
          <a:p>
            <a:pPr marL="0" indent="0">
              <a:lnSpc>
                <a:spcPct val="100000"/>
              </a:lnSpc>
              <a:buNone/>
            </a:pPr>
            <a:r>
              <a:rPr lang="en-GB" sz="1600" dirty="0">
                <a:solidFill>
                  <a:srgbClr val="46494F"/>
                </a:solidFill>
                <a:latin typeface="Source Sans Pro ExtraLight" panose="020B0503030403020204" pitchFamily="34" charset="0"/>
                <a:ea typeface="Source Sans Pro ExtraLight" panose="020B0503030403020204" pitchFamily="34" charset="0"/>
              </a:rPr>
              <a:t>Defining your buyer personas will help you understand your prospective customer’s needs, wants, challenges and many other traits. By uncovering these insights about your ideal buyer you can tailor and personalise your content.</a:t>
            </a:r>
          </a:p>
          <a:p>
            <a:pPr marL="0" indent="0">
              <a:lnSpc>
                <a:spcPct val="100000"/>
              </a:lnSpc>
              <a:buNone/>
            </a:pPr>
            <a:r>
              <a:rPr lang="en-GB" sz="1600" dirty="0">
                <a:solidFill>
                  <a:srgbClr val="46494F"/>
                </a:solidFill>
                <a:latin typeface="Source Sans Pro ExtraLight" panose="020B0503030403020204" pitchFamily="34" charset="0"/>
                <a:ea typeface="Source Sans Pro ExtraLight" panose="020B0503030403020204" pitchFamily="34" charset="0"/>
              </a:rPr>
              <a:t>Now more than ever, users expect a high-value and seamless user experience. Your persona research will guide you on how to best deliver this.</a:t>
            </a:r>
          </a:p>
        </p:txBody>
      </p:sp>
      <p:grpSp>
        <p:nvGrpSpPr>
          <p:cNvPr id="4" name="Group 3">
            <a:extLst>
              <a:ext uri="{FF2B5EF4-FFF2-40B4-BE49-F238E27FC236}">
                <a16:creationId xmlns:a16="http://schemas.microsoft.com/office/drawing/2014/main" id="{9BDFD5E3-7728-F47C-4862-DE82C5B66A53}"/>
              </a:ext>
            </a:extLst>
          </p:cNvPr>
          <p:cNvGrpSpPr/>
          <p:nvPr/>
        </p:nvGrpSpPr>
        <p:grpSpPr>
          <a:xfrm>
            <a:off x="215243" y="122184"/>
            <a:ext cx="2291983" cy="215444"/>
            <a:chOff x="4791420" y="6535053"/>
            <a:chExt cx="2291983" cy="215444"/>
          </a:xfrm>
          <a:noFill/>
        </p:grpSpPr>
        <p:pic>
          <p:nvPicPr>
            <p:cNvPr id="5" name="Picture 4" descr="Icon&#10;&#10;Description automatically generated">
              <a:extLst>
                <a:ext uri="{FF2B5EF4-FFF2-40B4-BE49-F238E27FC236}">
                  <a16:creationId xmlns:a16="http://schemas.microsoft.com/office/drawing/2014/main" id="{131C70BE-0E42-4DF9-BC6F-2FA42C94249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91420" y="6578825"/>
              <a:ext cx="417905" cy="134252"/>
            </a:xfrm>
            <a:prstGeom prst="rect">
              <a:avLst/>
            </a:prstGeom>
            <a:grpFill/>
          </p:spPr>
        </p:pic>
        <p:sp>
          <p:nvSpPr>
            <p:cNvPr id="6" name="TextBox 5">
              <a:extLst>
                <a:ext uri="{FF2B5EF4-FFF2-40B4-BE49-F238E27FC236}">
                  <a16:creationId xmlns:a16="http://schemas.microsoft.com/office/drawing/2014/main" id="{00627644-1F92-A3E6-309E-804C5548CD95}"/>
                </a:ext>
              </a:extLst>
            </p:cNvPr>
            <p:cNvSpPr txBox="1"/>
            <p:nvPr/>
          </p:nvSpPr>
          <p:spPr>
            <a:xfrm>
              <a:off x="5209325" y="6535053"/>
              <a:ext cx="1874078" cy="215444"/>
            </a:xfrm>
            <a:prstGeom prst="rect">
              <a:avLst/>
            </a:prstGeom>
            <a:grpFill/>
          </p:spPr>
          <p:txBody>
            <a:bodyPr wrap="square">
              <a:spAutoFit/>
            </a:bodyPr>
            <a:lstStyle/>
            <a:p>
              <a:r>
                <a:rPr lang="en-GB" sz="800" b="1" dirty="0">
                  <a:solidFill>
                    <a:srgbClr val="45494E"/>
                  </a:solidFill>
                  <a:latin typeface="Source Sans Pro Black" panose="020B0503030403020204" pitchFamily="34" charset="0"/>
                  <a:ea typeface="Source Sans Pro Black" panose="020B0503030403020204" pitchFamily="34" charset="0"/>
                  <a:cs typeface="Brush Script MT" panose="03060802040406070304" pitchFamily="66" charset="-122"/>
                </a:rPr>
                <a:t>PERSONA DEVELOPMENT TEMPLATE</a:t>
              </a:r>
              <a:endParaRPr lang="en-GB" sz="500" b="1" dirty="0">
                <a:solidFill>
                  <a:srgbClr val="45494E"/>
                </a:solidFill>
                <a:latin typeface="Source Sans Pro Black" panose="020B0503030403020204" pitchFamily="34" charset="0"/>
                <a:ea typeface="Source Sans Pro Black" panose="020B0503030403020204" pitchFamily="34" charset="0"/>
                <a:cs typeface="Brush Script MT" panose="03060802040406070304" pitchFamily="66" charset="-122"/>
              </a:endParaRPr>
            </a:p>
          </p:txBody>
        </p:sp>
      </p:grpSp>
      <p:pic>
        <p:nvPicPr>
          <p:cNvPr id="9" name="Picture 6">
            <a:extLst>
              <a:ext uri="{FF2B5EF4-FFF2-40B4-BE49-F238E27FC236}">
                <a16:creationId xmlns:a16="http://schemas.microsoft.com/office/drawing/2014/main" id="{79454296-AE93-1FC8-2663-DB5AA349119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p:blipFill>
        <p:spPr bwMode="auto">
          <a:xfrm>
            <a:off x="889727" y="1023863"/>
            <a:ext cx="4799571" cy="4799571"/>
          </a:xfrm>
          <a:prstGeom prst="ellipse">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7FF90811-8F0D-0C65-352D-2BC18FC6883B}"/>
              </a:ext>
            </a:extLst>
          </p:cNvPr>
          <p:cNvSpPr txBox="1">
            <a:spLocks/>
          </p:cNvSpPr>
          <p:nvPr/>
        </p:nvSpPr>
        <p:spPr>
          <a:xfrm>
            <a:off x="6203612" y="1052556"/>
            <a:ext cx="4917509"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pPr>
            <a:r>
              <a:rPr lang="en-US" sz="4000" dirty="0">
                <a:solidFill>
                  <a:srgbClr val="45494E"/>
                </a:solidFill>
                <a:latin typeface="Source Sans Pro Light" panose="020B0403030403020204" pitchFamily="34" charset="0"/>
                <a:ea typeface="Source Sans Pro Light" panose="020B0403030403020204" pitchFamily="34" charset="0"/>
              </a:rPr>
              <a:t>What is a </a:t>
            </a:r>
            <a:r>
              <a:rPr lang="en-US" sz="4000" b="1" dirty="0">
                <a:solidFill>
                  <a:srgbClr val="45494E"/>
                </a:solidFill>
                <a:latin typeface="Source Sans Pro Black" panose="020B0503030403020204" pitchFamily="34" charset="0"/>
                <a:ea typeface="Source Sans Pro Black" panose="020B0503030403020204" pitchFamily="34" charset="0"/>
              </a:rPr>
              <a:t>buyer persona</a:t>
            </a:r>
            <a:r>
              <a:rPr lang="en-US" sz="4000" b="1" dirty="0">
                <a:solidFill>
                  <a:srgbClr val="F47B20"/>
                </a:solidFill>
                <a:latin typeface="Source Sans Pro Black" panose="020B0503030403020204" pitchFamily="34" charset="0"/>
                <a:ea typeface="Source Sans Pro Black" panose="020B0503030403020204" pitchFamily="34" charset="0"/>
              </a:rPr>
              <a:t>?</a:t>
            </a:r>
          </a:p>
        </p:txBody>
      </p:sp>
      <p:sp>
        <p:nvSpPr>
          <p:cNvPr id="42" name="Oval 41">
            <a:extLst>
              <a:ext uri="{FF2B5EF4-FFF2-40B4-BE49-F238E27FC236}">
                <a16:creationId xmlns:a16="http://schemas.microsoft.com/office/drawing/2014/main" id="{24E02ED9-0996-48D3-B151-4C7ED1096669}"/>
              </a:ext>
            </a:extLst>
          </p:cNvPr>
          <p:cNvSpPr/>
          <p:nvPr/>
        </p:nvSpPr>
        <p:spPr>
          <a:xfrm>
            <a:off x="4190126" y="4742289"/>
            <a:ext cx="1435739" cy="1405215"/>
          </a:xfrm>
          <a:prstGeom prst="ellipse">
            <a:avLst/>
          </a:prstGeom>
          <a:gradFill>
            <a:gsLst>
              <a:gs pos="0">
                <a:srgbClr val="E98475"/>
              </a:gs>
              <a:gs pos="100000">
                <a:srgbClr val="EDD2F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66391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986097-CDBD-5DEE-E393-2F6D94F178E2}"/>
              </a:ext>
            </a:extLst>
          </p:cNvPr>
          <p:cNvPicPr>
            <a:picLocks noChangeAspect="1"/>
          </p:cNvPicPr>
          <p:nvPr/>
        </p:nvPicPr>
        <p:blipFill>
          <a:blip r:embed="rId3" cstate="screen">
            <a:alphaModFix amt="20000"/>
            <a:grayscl/>
            <a:extLst>
              <a:ext uri="{28A0092B-C50C-407E-A947-70E740481C1C}">
                <a14:useLocalDpi xmlns:a14="http://schemas.microsoft.com/office/drawing/2010/main"/>
              </a:ext>
            </a:extLst>
          </a:blip>
          <a:stretch>
            <a:fillRect/>
          </a:stretch>
        </p:blipFill>
        <p:spPr>
          <a:xfrm flipH="1">
            <a:off x="0" y="5204044"/>
            <a:ext cx="1735667" cy="1653956"/>
          </a:xfrm>
          <a:prstGeom prst="rect">
            <a:avLst/>
          </a:prstGeom>
        </p:spPr>
      </p:pic>
      <p:sp>
        <p:nvSpPr>
          <p:cNvPr id="11" name="Oval 10">
            <a:extLst>
              <a:ext uri="{FF2B5EF4-FFF2-40B4-BE49-F238E27FC236}">
                <a16:creationId xmlns:a16="http://schemas.microsoft.com/office/drawing/2014/main" id="{8147D210-0EB8-92C5-7D9C-4447EAD70869}"/>
              </a:ext>
            </a:extLst>
          </p:cNvPr>
          <p:cNvSpPr/>
          <p:nvPr/>
        </p:nvSpPr>
        <p:spPr>
          <a:xfrm>
            <a:off x="340135" y="5143426"/>
            <a:ext cx="480752" cy="470531"/>
          </a:xfrm>
          <a:prstGeom prst="ellipse">
            <a:avLst/>
          </a:prstGeom>
          <a:gradFill>
            <a:gsLst>
              <a:gs pos="0">
                <a:srgbClr val="8FC0E6"/>
              </a:gs>
              <a:gs pos="99000">
                <a:srgbClr val="B0D8CA"/>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57B6B52D-8729-5A4D-8692-B9DA371CD56E}"/>
              </a:ext>
            </a:extLst>
          </p:cNvPr>
          <p:cNvSpPr txBox="1"/>
          <p:nvPr/>
        </p:nvSpPr>
        <p:spPr>
          <a:xfrm>
            <a:off x="10567729" y="1299059"/>
            <a:ext cx="0" cy="0"/>
          </a:xfrm>
          <a:prstGeom prst="rect">
            <a:avLst/>
          </a:prstGeom>
        </p:spPr>
        <p:txBody>
          <a:bodyPr vert="horz" wrap="none" lIns="91440" tIns="45720" rIns="91440" bIns="45720" rtlCol="0" anchor="t">
            <a:normAutofit fontScale="25000" lnSpcReduction="20000"/>
          </a:bodyPr>
          <a:lstStyle/>
          <a:p>
            <a:pPr algn="l">
              <a:lnSpc>
                <a:spcPct val="70000"/>
              </a:lnSpc>
            </a:pPr>
            <a:endParaRPr lang="en-US">
              <a:solidFill>
                <a:srgbClr val="45494E"/>
              </a:solidFill>
              <a:latin typeface="Source Sans Pro" panose="020B0503030403020204" pitchFamily="34" charset="0"/>
              <a:ea typeface="Source Sans Pro" panose="020B0503030403020204" pitchFamily="34" charset="0"/>
            </a:endParaRPr>
          </a:p>
        </p:txBody>
      </p:sp>
      <p:grpSp>
        <p:nvGrpSpPr>
          <p:cNvPr id="8" name="Group 7">
            <a:extLst>
              <a:ext uri="{FF2B5EF4-FFF2-40B4-BE49-F238E27FC236}">
                <a16:creationId xmlns:a16="http://schemas.microsoft.com/office/drawing/2014/main" id="{4DAA0C67-6F52-7266-B014-CB89874C8DA4}"/>
              </a:ext>
            </a:extLst>
          </p:cNvPr>
          <p:cNvGrpSpPr/>
          <p:nvPr/>
        </p:nvGrpSpPr>
        <p:grpSpPr>
          <a:xfrm>
            <a:off x="6096000" y="1238968"/>
            <a:ext cx="5270678" cy="4380064"/>
            <a:chOff x="5580741" y="2199969"/>
            <a:chExt cx="5431816" cy="3588348"/>
          </a:xfrm>
        </p:grpSpPr>
        <p:grpSp>
          <p:nvGrpSpPr>
            <p:cNvPr id="7" name="Group 6">
              <a:extLst>
                <a:ext uri="{FF2B5EF4-FFF2-40B4-BE49-F238E27FC236}">
                  <a16:creationId xmlns:a16="http://schemas.microsoft.com/office/drawing/2014/main" id="{8673AAD2-7890-6DD4-7648-1C4A4F55602E}"/>
                </a:ext>
              </a:extLst>
            </p:cNvPr>
            <p:cNvGrpSpPr/>
            <p:nvPr/>
          </p:nvGrpSpPr>
          <p:grpSpPr>
            <a:xfrm>
              <a:off x="5732119" y="2199969"/>
              <a:ext cx="5280438" cy="3588348"/>
              <a:chOff x="5732119" y="2199969"/>
              <a:chExt cx="5280438" cy="3588348"/>
            </a:xfrm>
          </p:grpSpPr>
          <p:pic>
            <p:nvPicPr>
              <p:cNvPr id="33" name="Picture 32">
                <a:extLst>
                  <a:ext uri="{FF2B5EF4-FFF2-40B4-BE49-F238E27FC236}">
                    <a16:creationId xmlns:a16="http://schemas.microsoft.com/office/drawing/2014/main" id="{C2948600-C855-7062-2F68-F43837B78340}"/>
                  </a:ext>
                </a:extLst>
              </p:cNvPr>
              <p:cNvPicPr>
                <a:picLocks noChangeAspect="1"/>
              </p:cNvPicPr>
              <p:nvPr/>
            </p:nvPicPr>
            <p:blipFill>
              <a:blip r:embed="rId4" cstate="screen">
                <a:alphaModFix amt="20000"/>
                <a:grayscl/>
                <a:extLst>
                  <a:ext uri="{28A0092B-C50C-407E-A947-70E740481C1C}">
                    <a14:useLocalDpi xmlns:a14="http://schemas.microsoft.com/office/drawing/2010/main"/>
                  </a:ext>
                </a:extLst>
              </a:blip>
              <a:stretch>
                <a:fillRect/>
              </a:stretch>
            </p:blipFill>
            <p:spPr>
              <a:xfrm rot="15307428">
                <a:off x="5746308" y="3005002"/>
                <a:ext cx="546050" cy="502150"/>
              </a:xfrm>
              <a:prstGeom prst="rect">
                <a:avLst/>
              </a:prstGeom>
            </p:spPr>
          </p:pic>
          <p:pic>
            <p:nvPicPr>
              <p:cNvPr id="34" name="Picture 33">
                <a:extLst>
                  <a:ext uri="{FF2B5EF4-FFF2-40B4-BE49-F238E27FC236}">
                    <a16:creationId xmlns:a16="http://schemas.microsoft.com/office/drawing/2014/main" id="{5C6190C4-4F2B-10EC-7AFD-2A636914576E}"/>
                  </a:ext>
                </a:extLst>
              </p:cNvPr>
              <p:cNvPicPr>
                <a:picLocks noChangeAspect="1"/>
              </p:cNvPicPr>
              <p:nvPr/>
            </p:nvPicPr>
            <p:blipFill>
              <a:blip r:embed="rId5" cstate="screen">
                <a:alphaModFix amt="20000"/>
                <a:grayscl/>
                <a:extLst>
                  <a:ext uri="{28A0092B-C50C-407E-A947-70E740481C1C}">
                    <a14:useLocalDpi xmlns:a14="http://schemas.microsoft.com/office/drawing/2010/main"/>
                  </a:ext>
                </a:extLst>
              </a:blip>
              <a:stretch>
                <a:fillRect/>
              </a:stretch>
            </p:blipFill>
            <p:spPr>
              <a:xfrm rot="10091789">
                <a:off x="5736301" y="3762910"/>
                <a:ext cx="546050" cy="502150"/>
              </a:xfrm>
              <a:prstGeom prst="rect">
                <a:avLst/>
              </a:prstGeom>
            </p:spPr>
          </p:pic>
          <p:pic>
            <p:nvPicPr>
              <p:cNvPr id="35" name="Picture 34">
                <a:extLst>
                  <a:ext uri="{FF2B5EF4-FFF2-40B4-BE49-F238E27FC236}">
                    <a16:creationId xmlns:a16="http://schemas.microsoft.com/office/drawing/2014/main" id="{C2A9C6D4-0804-51B3-66A9-955AB2010045}"/>
                  </a:ext>
                </a:extLst>
              </p:cNvPr>
              <p:cNvPicPr>
                <a:picLocks noChangeAspect="1"/>
              </p:cNvPicPr>
              <p:nvPr/>
            </p:nvPicPr>
            <p:blipFill>
              <a:blip r:embed="rId5" cstate="screen">
                <a:alphaModFix amt="20000"/>
                <a:grayscl/>
                <a:extLst>
                  <a:ext uri="{28A0092B-C50C-407E-A947-70E740481C1C}">
                    <a14:useLocalDpi xmlns:a14="http://schemas.microsoft.com/office/drawing/2010/main"/>
                  </a:ext>
                </a:extLst>
              </a:blip>
              <a:stretch>
                <a:fillRect/>
              </a:stretch>
            </p:blipFill>
            <p:spPr>
              <a:xfrm rot="1764042">
                <a:off x="5746307" y="4512648"/>
                <a:ext cx="546050" cy="502150"/>
              </a:xfrm>
              <a:prstGeom prst="rect">
                <a:avLst/>
              </a:prstGeom>
            </p:spPr>
          </p:pic>
          <p:pic>
            <p:nvPicPr>
              <p:cNvPr id="36" name="Picture 35">
                <a:extLst>
                  <a:ext uri="{FF2B5EF4-FFF2-40B4-BE49-F238E27FC236}">
                    <a16:creationId xmlns:a16="http://schemas.microsoft.com/office/drawing/2014/main" id="{69D4A1D6-DD20-0704-808B-BC10B80CB601}"/>
                  </a:ext>
                </a:extLst>
              </p:cNvPr>
              <p:cNvPicPr>
                <a:picLocks noChangeAspect="1"/>
              </p:cNvPicPr>
              <p:nvPr/>
            </p:nvPicPr>
            <p:blipFill>
              <a:blip r:embed="rId4" cstate="screen">
                <a:alphaModFix amt="20000"/>
                <a:grayscl/>
                <a:extLst>
                  <a:ext uri="{28A0092B-C50C-407E-A947-70E740481C1C}">
                    <a14:useLocalDpi xmlns:a14="http://schemas.microsoft.com/office/drawing/2010/main"/>
                  </a:ext>
                </a:extLst>
              </a:blip>
              <a:stretch>
                <a:fillRect/>
              </a:stretch>
            </p:blipFill>
            <p:spPr>
              <a:xfrm rot="7643794">
                <a:off x="5724862" y="5194963"/>
                <a:ext cx="546050" cy="502150"/>
              </a:xfrm>
              <a:prstGeom prst="rect">
                <a:avLst/>
              </a:prstGeom>
            </p:spPr>
          </p:pic>
          <p:pic>
            <p:nvPicPr>
              <p:cNvPr id="32" name="Picture 31">
                <a:extLst>
                  <a:ext uri="{FF2B5EF4-FFF2-40B4-BE49-F238E27FC236}">
                    <a16:creationId xmlns:a16="http://schemas.microsoft.com/office/drawing/2014/main" id="{89CA0E22-DCD4-5C0B-75D1-154B5E0E8466}"/>
                  </a:ext>
                </a:extLst>
              </p:cNvPr>
              <p:cNvPicPr>
                <a:picLocks noChangeAspect="1"/>
              </p:cNvPicPr>
              <p:nvPr/>
            </p:nvPicPr>
            <p:blipFill>
              <a:blip r:embed="rId5" cstate="screen">
                <a:alphaModFix amt="20000"/>
                <a:grayscl/>
                <a:extLst>
                  <a:ext uri="{28A0092B-C50C-407E-A947-70E740481C1C}">
                    <a14:useLocalDpi xmlns:a14="http://schemas.microsoft.com/office/drawing/2010/main"/>
                  </a:ext>
                </a:extLst>
              </a:blip>
              <a:stretch>
                <a:fillRect/>
              </a:stretch>
            </p:blipFill>
            <p:spPr>
              <a:xfrm>
                <a:off x="5732119" y="2310647"/>
                <a:ext cx="546050" cy="502150"/>
              </a:xfrm>
              <a:prstGeom prst="rect">
                <a:avLst/>
              </a:prstGeom>
            </p:spPr>
          </p:pic>
          <p:sp>
            <p:nvSpPr>
              <p:cNvPr id="44" name="Rectangle 43">
                <a:extLst>
                  <a:ext uri="{FF2B5EF4-FFF2-40B4-BE49-F238E27FC236}">
                    <a16:creationId xmlns:a16="http://schemas.microsoft.com/office/drawing/2014/main" id="{709D0AC3-EBA9-E944-B488-979C69DE388A}"/>
                  </a:ext>
                </a:extLst>
              </p:cNvPr>
              <p:cNvSpPr/>
              <p:nvPr/>
            </p:nvSpPr>
            <p:spPr>
              <a:xfrm>
                <a:off x="6414383" y="2199969"/>
                <a:ext cx="4528457" cy="705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45494E"/>
                    </a:solidFill>
                    <a:latin typeface="Source Sans Pro Black" panose="020B0503030403020204" pitchFamily="34" charset="0"/>
                    <a:ea typeface="Source Sans Pro Black" panose="020B0503030403020204" pitchFamily="34" charset="0"/>
                  </a:rPr>
                  <a:t>Improve your targeting and </a:t>
                </a:r>
                <a:r>
                  <a:rPr lang="en-GB" sz="1400" b="1" dirty="0">
                    <a:solidFill>
                      <a:srgbClr val="45494E"/>
                    </a:solidFill>
                    <a:latin typeface="Source Sans Pro Black" panose="020B0503030403020204" pitchFamily="34" charset="0"/>
                    <a:ea typeface="Source Sans Pro Black" panose="020B0503030403020204" pitchFamily="34" charset="0"/>
                  </a:rPr>
                  <a:t>personalisation</a:t>
                </a:r>
                <a:r>
                  <a:rPr lang="en-US" sz="1400" dirty="0">
                    <a:solidFill>
                      <a:srgbClr val="45494E"/>
                    </a:solidFill>
                    <a:latin typeface="Source Sans Pro ExtraLight" panose="020B0303030403020204" pitchFamily="34" charset="0"/>
                    <a:ea typeface="Source Sans Pro ExtraLight" panose="020B0303030403020204" pitchFamily="34" charset="0"/>
                  </a:rPr>
                  <a:t> by refining the relevance of your messaging.</a:t>
                </a:r>
                <a:r>
                  <a:rPr lang="en-US" sz="1400" dirty="0">
                    <a:solidFill>
                      <a:srgbClr val="45494E"/>
                    </a:solidFill>
                    <a:latin typeface="Source Sans Pro ExtraLight" panose="020B0503030403020204" pitchFamily="34" charset="0"/>
                    <a:ea typeface="Source Sans Pro ExtraLight" panose="020B0503030403020204" pitchFamily="34" charset="0"/>
                  </a:rPr>
                  <a:t>.</a:t>
                </a:r>
              </a:p>
            </p:txBody>
          </p:sp>
          <p:sp>
            <p:nvSpPr>
              <p:cNvPr id="46" name="Rectangle 45">
                <a:extLst>
                  <a:ext uri="{FF2B5EF4-FFF2-40B4-BE49-F238E27FC236}">
                    <a16:creationId xmlns:a16="http://schemas.microsoft.com/office/drawing/2014/main" id="{6A720FD0-372D-044A-92A8-57C4B366AF94}"/>
                  </a:ext>
                </a:extLst>
              </p:cNvPr>
              <p:cNvSpPr/>
              <p:nvPr/>
            </p:nvSpPr>
            <p:spPr>
              <a:xfrm>
                <a:off x="6414379" y="3012655"/>
                <a:ext cx="4427788" cy="4962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rgbClr val="45494E"/>
                    </a:solidFill>
                    <a:latin typeface="Source Sans Pro Black" panose="020B0503030403020204" pitchFamily="34" charset="0"/>
                    <a:ea typeface="Source Sans Pro Black" panose="020B0503030403020204" pitchFamily="34" charset="0"/>
                  </a:rPr>
                  <a:t>Enhance your customer understanding</a:t>
                </a:r>
                <a:r>
                  <a:rPr lang="en-GB" sz="1400" dirty="0">
                    <a:solidFill>
                      <a:srgbClr val="45494E"/>
                    </a:solidFill>
                    <a:latin typeface="Source Sans Pro ExtraLight" panose="020B0303030403020204" pitchFamily="34" charset="0"/>
                    <a:ea typeface="Source Sans Pro ExtraLight" panose="020B0303030403020204" pitchFamily="34" charset="0"/>
                  </a:rPr>
                  <a:t> by identifying unique insights about customer needs, wants and challenges.</a:t>
                </a:r>
                <a:endParaRPr lang="en-US" sz="1400" b="1" dirty="0">
                  <a:solidFill>
                    <a:srgbClr val="45494E"/>
                  </a:solidFill>
                  <a:latin typeface="Source Sans Pro" panose="020B0503030403020204" pitchFamily="34" charset="0"/>
                  <a:ea typeface="Source Sans Pro" panose="020B0503030403020204" pitchFamily="34" charset="0"/>
                </a:endParaRPr>
              </a:p>
            </p:txBody>
          </p:sp>
          <p:sp>
            <p:nvSpPr>
              <p:cNvPr id="48" name="Rectangle 47">
                <a:extLst>
                  <a:ext uri="{FF2B5EF4-FFF2-40B4-BE49-F238E27FC236}">
                    <a16:creationId xmlns:a16="http://schemas.microsoft.com/office/drawing/2014/main" id="{2EEDB30D-9A02-7945-9531-B5A0FF7C3B3B}"/>
                  </a:ext>
                </a:extLst>
              </p:cNvPr>
              <p:cNvSpPr/>
              <p:nvPr/>
            </p:nvSpPr>
            <p:spPr>
              <a:xfrm>
                <a:off x="6414377" y="4495357"/>
                <a:ext cx="4427790" cy="4962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rgbClr val="45494E"/>
                    </a:solidFill>
                    <a:latin typeface="Source Sans Pro Black" panose="020B0503030403020204" pitchFamily="34" charset="0"/>
                    <a:ea typeface="Source Sans Pro Black" panose="020B0503030403020204" pitchFamily="34" charset="0"/>
                  </a:rPr>
                  <a:t>Increase your conversion rates </a:t>
                </a:r>
                <a:r>
                  <a:rPr lang="en-GB" sz="1400" dirty="0">
                    <a:solidFill>
                      <a:srgbClr val="45494E"/>
                    </a:solidFill>
                    <a:latin typeface="Source Sans Pro ExtraLight" panose="020B0303030403020204" pitchFamily="34" charset="0"/>
                    <a:ea typeface="Source Sans Pro ExtraLight" panose="020B0303030403020204" pitchFamily="34" charset="0"/>
                  </a:rPr>
                  <a:t>by producing highly targeted campaigns that speak directly to the needs and desires of your customers.</a:t>
                </a:r>
                <a:endParaRPr lang="en-US" sz="1400" dirty="0">
                  <a:solidFill>
                    <a:srgbClr val="45494E"/>
                  </a:solidFill>
                  <a:latin typeface="Source Sans Pro ExtraLight" panose="020B0303030403020204" pitchFamily="34" charset="0"/>
                  <a:ea typeface="Source Sans Pro ExtraLight" panose="020B0303030403020204" pitchFamily="34" charset="0"/>
                </a:endParaRPr>
              </a:p>
            </p:txBody>
          </p:sp>
          <p:sp>
            <p:nvSpPr>
              <p:cNvPr id="50" name="Rectangle 49">
                <a:extLst>
                  <a:ext uri="{FF2B5EF4-FFF2-40B4-BE49-F238E27FC236}">
                    <a16:creationId xmlns:a16="http://schemas.microsoft.com/office/drawing/2014/main" id="{F4878387-B216-4A4F-878F-1B65A8A1CC19}"/>
                  </a:ext>
                </a:extLst>
              </p:cNvPr>
              <p:cNvSpPr/>
              <p:nvPr/>
            </p:nvSpPr>
            <p:spPr>
              <a:xfrm>
                <a:off x="6414377" y="5130495"/>
                <a:ext cx="4598180" cy="6578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rgbClr val="45494E"/>
                    </a:solidFill>
                    <a:latin typeface="Source Sans Pro Black" panose="020B0503030403020204" pitchFamily="34" charset="0"/>
                    <a:ea typeface="Source Sans Pro Black" panose="020B0503030403020204" pitchFamily="34" charset="0"/>
                  </a:rPr>
                  <a:t>Grow your return on investment </a:t>
                </a:r>
                <a:r>
                  <a:rPr lang="en-GB" sz="1400" dirty="0">
                    <a:solidFill>
                      <a:srgbClr val="45494E"/>
                    </a:solidFill>
                    <a:latin typeface="Source Sans Pro ExtraLight" panose="020B0303030403020204" pitchFamily="34" charset="0"/>
                    <a:ea typeface="Source Sans Pro ExtraLight" panose="020B0303030403020204" pitchFamily="34" charset="0"/>
                  </a:rPr>
                  <a:t>by targeting your marketing efforts more effectively and providing a personalised experience.</a:t>
                </a:r>
                <a:endParaRPr lang="en-US" sz="1400" dirty="0">
                  <a:solidFill>
                    <a:srgbClr val="45494E"/>
                  </a:solidFill>
                  <a:latin typeface="Source Sans Pro ExtraLight" panose="020B0303030403020204" pitchFamily="34" charset="0"/>
                  <a:ea typeface="Source Sans Pro ExtraLight" panose="020B0303030403020204" pitchFamily="34" charset="0"/>
                </a:endParaRPr>
              </a:p>
            </p:txBody>
          </p:sp>
          <p:sp>
            <p:nvSpPr>
              <p:cNvPr id="52" name="Rectangle 51">
                <a:extLst>
                  <a:ext uri="{FF2B5EF4-FFF2-40B4-BE49-F238E27FC236}">
                    <a16:creationId xmlns:a16="http://schemas.microsoft.com/office/drawing/2014/main" id="{2B82B967-F368-C449-98D1-5E6DED10E223}"/>
                  </a:ext>
                </a:extLst>
              </p:cNvPr>
              <p:cNvSpPr/>
              <p:nvPr/>
            </p:nvSpPr>
            <p:spPr>
              <a:xfrm>
                <a:off x="6414379" y="3766476"/>
                <a:ext cx="4427789" cy="4962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rgbClr val="45494E"/>
                    </a:solidFill>
                    <a:latin typeface="Source Sans Pro Black" panose="020B0503030403020204" pitchFamily="34" charset="0"/>
                    <a:ea typeface="Source Sans Pro Black" panose="020B0503030403020204" pitchFamily="34" charset="0"/>
                  </a:rPr>
                  <a:t>Upgrade your team alignment </a:t>
                </a:r>
                <a:r>
                  <a:rPr lang="en-GB" sz="1400" dirty="0">
                    <a:solidFill>
                      <a:srgbClr val="45494E"/>
                    </a:solidFill>
                    <a:latin typeface="Source Sans Pro ExtraLight" panose="020B0303030403020204" pitchFamily="34" charset="0"/>
                    <a:ea typeface="Source Sans Pro ExtraLight" panose="020B0303030403020204" pitchFamily="34" charset="0"/>
                  </a:rPr>
                  <a:t>by ensuring everyone in your business has a clear understanding of your target market.</a:t>
                </a:r>
                <a:endParaRPr lang="en-GB" sz="1400" b="1" dirty="0">
                  <a:solidFill>
                    <a:srgbClr val="45494E"/>
                  </a:solidFill>
                  <a:latin typeface="Source Sans Pro" panose="020B0503030403020204" pitchFamily="34" charset="0"/>
                  <a:ea typeface="Source Sans Pro" panose="020B0503030403020204" pitchFamily="34" charset="0"/>
                </a:endParaRPr>
              </a:p>
            </p:txBody>
          </p:sp>
        </p:grpSp>
        <p:sp>
          <p:nvSpPr>
            <p:cNvPr id="10" name="Title 1">
              <a:extLst>
                <a:ext uri="{FF2B5EF4-FFF2-40B4-BE49-F238E27FC236}">
                  <a16:creationId xmlns:a16="http://schemas.microsoft.com/office/drawing/2014/main" id="{2357E863-5525-C9C2-0804-172C3AE0E4D2}"/>
                </a:ext>
              </a:extLst>
            </p:cNvPr>
            <p:cNvSpPr txBox="1">
              <a:spLocks/>
            </p:cNvSpPr>
            <p:nvPr/>
          </p:nvSpPr>
          <p:spPr>
            <a:xfrm>
              <a:off x="5580743" y="2314237"/>
              <a:ext cx="870857" cy="4962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spc="-150" dirty="0">
                  <a:solidFill>
                    <a:srgbClr val="45494E"/>
                  </a:solidFill>
                  <a:latin typeface="Source Sans Pro" panose="020B0503030403020204" pitchFamily="34" charset="0"/>
                  <a:ea typeface="Source Sans Pro" panose="020B0503030403020204" pitchFamily="34" charset="0"/>
                </a:rPr>
                <a:t>1.</a:t>
              </a:r>
            </a:p>
          </p:txBody>
        </p:sp>
        <p:sp>
          <p:nvSpPr>
            <p:cNvPr id="12" name="Title 1">
              <a:extLst>
                <a:ext uri="{FF2B5EF4-FFF2-40B4-BE49-F238E27FC236}">
                  <a16:creationId xmlns:a16="http://schemas.microsoft.com/office/drawing/2014/main" id="{07BF4C67-ABBE-FE69-26A0-DC42144EEA28}"/>
                </a:ext>
              </a:extLst>
            </p:cNvPr>
            <p:cNvSpPr txBox="1">
              <a:spLocks/>
            </p:cNvSpPr>
            <p:nvPr/>
          </p:nvSpPr>
          <p:spPr>
            <a:xfrm>
              <a:off x="5580741" y="3012656"/>
              <a:ext cx="870857" cy="4962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spc="-150" dirty="0">
                  <a:solidFill>
                    <a:srgbClr val="45494E"/>
                  </a:solidFill>
                  <a:latin typeface="Source Sans Pro" panose="020B0503030403020204" pitchFamily="34" charset="0"/>
                  <a:ea typeface="Source Sans Pro" panose="020B0503030403020204" pitchFamily="34" charset="0"/>
                </a:rPr>
                <a:t>2.</a:t>
              </a:r>
            </a:p>
          </p:txBody>
        </p:sp>
        <p:sp>
          <p:nvSpPr>
            <p:cNvPr id="13" name="Title 1">
              <a:extLst>
                <a:ext uri="{FF2B5EF4-FFF2-40B4-BE49-F238E27FC236}">
                  <a16:creationId xmlns:a16="http://schemas.microsoft.com/office/drawing/2014/main" id="{CA6AC648-E9DE-9AF7-959F-B0E6598ACA6B}"/>
                </a:ext>
              </a:extLst>
            </p:cNvPr>
            <p:cNvSpPr txBox="1">
              <a:spLocks/>
            </p:cNvSpPr>
            <p:nvPr/>
          </p:nvSpPr>
          <p:spPr>
            <a:xfrm>
              <a:off x="5580741" y="3773733"/>
              <a:ext cx="870857" cy="4962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spc="-150" dirty="0">
                  <a:solidFill>
                    <a:srgbClr val="45494E"/>
                  </a:solidFill>
                  <a:latin typeface="Source Sans Pro" panose="020B0503030403020204" pitchFamily="34" charset="0"/>
                  <a:ea typeface="Source Sans Pro" panose="020B0503030403020204" pitchFamily="34" charset="0"/>
                </a:rPr>
                <a:t>3.</a:t>
              </a:r>
            </a:p>
          </p:txBody>
        </p:sp>
        <p:sp>
          <p:nvSpPr>
            <p:cNvPr id="14" name="Title 1">
              <a:extLst>
                <a:ext uri="{FF2B5EF4-FFF2-40B4-BE49-F238E27FC236}">
                  <a16:creationId xmlns:a16="http://schemas.microsoft.com/office/drawing/2014/main" id="{0FBA8B64-24C2-8794-65D1-22024967832D}"/>
                </a:ext>
              </a:extLst>
            </p:cNvPr>
            <p:cNvSpPr txBox="1">
              <a:spLocks/>
            </p:cNvSpPr>
            <p:nvPr/>
          </p:nvSpPr>
          <p:spPr>
            <a:xfrm>
              <a:off x="5580741" y="4495358"/>
              <a:ext cx="870857" cy="4962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spc="-150" dirty="0">
                  <a:solidFill>
                    <a:srgbClr val="45494E"/>
                  </a:solidFill>
                  <a:latin typeface="Source Sans Pro" panose="020B0503030403020204" pitchFamily="34" charset="0"/>
                  <a:ea typeface="Source Sans Pro" panose="020B0503030403020204" pitchFamily="34" charset="0"/>
                </a:rPr>
                <a:t>4.</a:t>
              </a:r>
            </a:p>
          </p:txBody>
        </p:sp>
        <p:sp>
          <p:nvSpPr>
            <p:cNvPr id="15" name="Title 1">
              <a:extLst>
                <a:ext uri="{FF2B5EF4-FFF2-40B4-BE49-F238E27FC236}">
                  <a16:creationId xmlns:a16="http://schemas.microsoft.com/office/drawing/2014/main" id="{5E6F3568-5288-01F9-FBEB-AA9C2308E2E8}"/>
                </a:ext>
              </a:extLst>
            </p:cNvPr>
            <p:cNvSpPr txBox="1">
              <a:spLocks/>
            </p:cNvSpPr>
            <p:nvPr/>
          </p:nvSpPr>
          <p:spPr>
            <a:xfrm>
              <a:off x="5580741" y="5199222"/>
              <a:ext cx="870857" cy="4962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spc="-150" dirty="0">
                  <a:solidFill>
                    <a:srgbClr val="45494E"/>
                  </a:solidFill>
                  <a:latin typeface="Source Sans Pro" panose="020B0503030403020204" pitchFamily="34" charset="0"/>
                  <a:ea typeface="Source Sans Pro" panose="020B0503030403020204" pitchFamily="34" charset="0"/>
                </a:rPr>
                <a:t>5.</a:t>
              </a:r>
            </a:p>
          </p:txBody>
        </p:sp>
      </p:grpSp>
      <p:sp>
        <p:nvSpPr>
          <p:cNvPr id="3" name="TextBox 2">
            <a:extLst>
              <a:ext uri="{FF2B5EF4-FFF2-40B4-BE49-F238E27FC236}">
                <a16:creationId xmlns:a16="http://schemas.microsoft.com/office/drawing/2014/main" id="{44783B8B-5212-E540-812E-2606BC7283F7}"/>
              </a:ext>
            </a:extLst>
          </p:cNvPr>
          <p:cNvSpPr txBox="1"/>
          <p:nvPr/>
        </p:nvSpPr>
        <p:spPr>
          <a:xfrm>
            <a:off x="10714313" y="1326979"/>
            <a:ext cx="0" cy="0"/>
          </a:xfrm>
          <a:prstGeom prst="rect">
            <a:avLst/>
          </a:prstGeom>
        </p:spPr>
        <p:txBody>
          <a:bodyPr vert="horz" wrap="none" lIns="91440" tIns="45720" rIns="91440" bIns="45720" rtlCol="0" anchor="t">
            <a:normAutofit fontScale="25000" lnSpcReduction="20000"/>
          </a:bodyPr>
          <a:lstStyle/>
          <a:p>
            <a:pPr algn="l">
              <a:lnSpc>
                <a:spcPct val="70000"/>
              </a:lnSpc>
            </a:pPr>
            <a:endParaRPr lang="en-US">
              <a:solidFill>
                <a:srgbClr val="45494E"/>
              </a:solidFill>
              <a:latin typeface="Source Sans Pro" panose="020B0503030403020204" pitchFamily="34" charset="0"/>
              <a:ea typeface="Source Sans Pro" panose="020B0503030403020204" pitchFamily="34" charset="0"/>
            </a:endParaRPr>
          </a:p>
        </p:txBody>
      </p:sp>
      <p:grpSp>
        <p:nvGrpSpPr>
          <p:cNvPr id="5" name="Group 4">
            <a:extLst>
              <a:ext uri="{FF2B5EF4-FFF2-40B4-BE49-F238E27FC236}">
                <a16:creationId xmlns:a16="http://schemas.microsoft.com/office/drawing/2014/main" id="{A552C6C8-74AC-B107-2E02-9CD9860883E9}"/>
              </a:ext>
            </a:extLst>
          </p:cNvPr>
          <p:cNvGrpSpPr/>
          <p:nvPr/>
        </p:nvGrpSpPr>
        <p:grpSpPr>
          <a:xfrm>
            <a:off x="215243" y="122184"/>
            <a:ext cx="2291983" cy="215444"/>
            <a:chOff x="4791420" y="6535053"/>
            <a:chExt cx="2291983" cy="215444"/>
          </a:xfrm>
          <a:noFill/>
        </p:grpSpPr>
        <p:pic>
          <p:nvPicPr>
            <p:cNvPr id="19" name="Picture 18" descr="Icon&#10;&#10;Description automatically generated">
              <a:extLst>
                <a:ext uri="{FF2B5EF4-FFF2-40B4-BE49-F238E27FC236}">
                  <a16:creationId xmlns:a16="http://schemas.microsoft.com/office/drawing/2014/main" id="{F9A3EAA0-C655-0C33-099D-1F80A53DA36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91420" y="6578825"/>
              <a:ext cx="417905" cy="134252"/>
            </a:xfrm>
            <a:prstGeom prst="rect">
              <a:avLst/>
            </a:prstGeom>
            <a:grpFill/>
          </p:spPr>
        </p:pic>
        <p:sp>
          <p:nvSpPr>
            <p:cNvPr id="20" name="TextBox 19">
              <a:extLst>
                <a:ext uri="{FF2B5EF4-FFF2-40B4-BE49-F238E27FC236}">
                  <a16:creationId xmlns:a16="http://schemas.microsoft.com/office/drawing/2014/main" id="{89E74F3E-30FB-73C6-4DD7-D9DA0D94E3D4}"/>
                </a:ext>
              </a:extLst>
            </p:cNvPr>
            <p:cNvSpPr txBox="1"/>
            <p:nvPr/>
          </p:nvSpPr>
          <p:spPr>
            <a:xfrm>
              <a:off x="5209325" y="6535053"/>
              <a:ext cx="1874078" cy="215444"/>
            </a:xfrm>
            <a:prstGeom prst="rect">
              <a:avLst/>
            </a:prstGeom>
            <a:grpFill/>
          </p:spPr>
          <p:txBody>
            <a:bodyPr wrap="square">
              <a:spAutoFit/>
            </a:bodyPr>
            <a:lstStyle/>
            <a:p>
              <a:r>
                <a:rPr lang="en-GB" sz="800" b="1" dirty="0">
                  <a:solidFill>
                    <a:srgbClr val="45494E"/>
                  </a:solidFill>
                  <a:latin typeface="Source Sans Pro Black" panose="020B0503030403020204" pitchFamily="34" charset="0"/>
                  <a:ea typeface="Source Sans Pro Black" panose="020B0503030403020204" pitchFamily="34" charset="0"/>
                  <a:cs typeface="Brush Script MT" panose="03060802040406070304" pitchFamily="66" charset="-122"/>
                </a:rPr>
                <a:t>PERSONA DEVELOPMENT TEMPLATE</a:t>
              </a:r>
              <a:endParaRPr lang="en-GB" sz="500" b="1" dirty="0">
                <a:solidFill>
                  <a:srgbClr val="45494E"/>
                </a:solidFill>
                <a:latin typeface="Source Sans Pro Black" panose="020B0503030403020204" pitchFamily="34" charset="0"/>
                <a:ea typeface="Source Sans Pro Black" panose="020B0503030403020204" pitchFamily="34" charset="0"/>
                <a:cs typeface="Brush Script MT" panose="03060802040406070304" pitchFamily="66" charset="-122"/>
              </a:endParaRPr>
            </a:p>
          </p:txBody>
        </p:sp>
      </p:grpSp>
      <p:sp>
        <p:nvSpPr>
          <p:cNvPr id="21" name="Title 1">
            <a:extLst>
              <a:ext uri="{FF2B5EF4-FFF2-40B4-BE49-F238E27FC236}">
                <a16:creationId xmlns:a16="http://schemas.microsoft.com/office/drawing/2014/main" id="{6EE6F453-8E55-7079-7ADD-7A0A4C120B35}"/>
              </a:ext>
            </a:extLst>
          </p:cNvPr>
          <p:cNvSpPr txBox="1">
            <a:spLocks/>
          </p:cNvSpPr>
          <p:nvPr/>
        </p:nvSpPr>
        <p:spPr>
          <a:xfrm>
            <a:off x="1053617" y="1415038"/>
            <a:ext cx="4647061"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pPr>
            <a:r>
              <a:rPr lang="en-US" sz="4000" dirty="0">
                <a:solidFill>
                  <a:srgbClr val="45494E"/>
                </a:solidFill>
                <a:latin typeface="Source Sans Pro Light" panose="020B0403030403020204" pitchFamily="34" charset="0"/>
                <a:ea typeface="Source Sans Pro Light" panose="020B0403030403020204" pitchFamily="34" charset="0"/>
              </a:rPr>
              <a:t>The benefits of </a:t>
            </a:r>
            <a:r>
              <a:rPr lang="en-US" sz="4000" b="1" dirty="0">
                <a:solidFill>
                  <a:srgbClr val="45494E"/>
                </a:solidFill>
                <a:latin typeface="Source Sans Pro Black" panose="020B0503030403020204" pitchFamily="34" charset="0"/>
                <a:ea typeface="Source Sans Pro Black" panose="020B0503030403020204" pitchFamily="34" charset="0"/>
              </a:rPr>
              <a:t>buyer personas</a:t>
            </a:r>
            <a:r>
              <a:rPr lang="en-US" sz="4000" b="1" dirty="0">
                <a:solidFill>
                  <a:srgbClr val="F47B20"/>
                </a:solidFill>
                <a:latin typeface="Source Sans Pro Black" panose="020B0503030403020204" pitchFamily="34" charset="0"/>
                <a:ea typeface="Source Sans Pro Black" panose="020B0503030403020204" pitchFamily="34" charset="0"/>
              </a:rPr>
              <a:t>.</a:t>
            </a:r>
          </a:p>
        </p:txBody>
      </p:sp>
      <p:sp>
        <p:nvSpPr>
          <p:cNvPr id="22" name="Rectangle 21">
            <a:extLst>
              <a:ext uri="{FF2B5EF4-FFF2-40B4-BE49-F238E27FC236}">
                <a16:creationId xmlns:a16="http://schemas.microsoft.com/office/drawing/2014/main" id="{14B94651-D220-F3F4-C353-E44BFB727A8A}"/>
              </a:ext>
            </a:extLst>
          </p:cNvPr>
          <p:cNvSpPr/>
          <p:nvPr/>
        </p:nvSpPr>
        <p:spPr>
          <a:xfrm>
            <a:off x="1053616" y="2524086"/>
            <a:ext cx="4646586" cy="2229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solidFill>
                  <a:srgbClr val="45494E"/>
                </a:solidFill>
                <a:latin typeface="Source Sans Pro ExtraLight" panose="020B0303030403020204" pitchFamily="34" charset="0"/>
                <a:ea typeface="Source Sans Pro ExtraLight" panose="020B0303030403020204" pitchFamily="34" charset="0"/>
              </a:rPr>
              <a:t>You can use personas and segments in a variety of different ways depending on what your business wants to achieve. The primary usage is to effectively segment your audience, creating groups of similar prospects. This segmentation will enable you to send the right messages to the right people at the right time. </a:t>
            </a:r>
          </a:p>
          <a:p>
            <a:pPr marL="0" indent="0">
              <a:lnSpc>
                <a:spcPct val="100000"/>
              </a:lnSpc>
              <a:buFont typeface="Arial" panose="020B0604020202020204" pitchFamily="34" charset="0"/>
              <a:buNone/>
            </a:pPr>
            <a:endParaRPr lang="en-GB" sz="1600" dirty="0">
              <a:solidFill>
                <a:srgbClr val="45494E"/>
              </a:solidFill>
              <a:latin typeface="Source Sans Pro ExtraLight" panose="020B0303030403020204" pitchFamily="34" charset="0"/>
              <a:ea typeface="Source Sans Pro ExtraLight" panose="020B0303030403020204" pitchFamily="34" charset="0"/>
            </a:endParaRPr>
          </a:p>
          <a:p>
            <a:pPr marL="0" indent="0">
              <a:lnSpc>
                <a:spcPct val="100000"/>
              </a:lnSpc>
              <a:buFont typeface="Arial" panose="020B0604020202020204" pitchFamily="34" charset="0"/>
              <a:buNone/>
            </a:pPr>
            <a:r>
              <a:rPr lang="en-GB" sz="1600" dirty="0">
                <a:solidFill>
                  <a:srgbClr val="45494E"/>
                </a:solidFill>
                <a:latin typeface="Source Sans Pro ExtraLight" panose="020B0303030403020204" pitchFamily="34" charset="0"/>
                <a:ea typeface="Source Sans Pro ExtraLight" panose="020B0303030403020204" pitchFamily="34" charset="0"/>
              </a:rPr>
              <a:t>The insights derived from your persona research can also influence other things such as future product development and help establish gaps within your market too. </a:t>
            </a:r>
          </a:p>
        </p:txBody>
      </p:sp>
      <p:pic>
        <p:nvPicPr>
          <p:cNvPr id="23" name="Picture 22">
            <a:extLst>
              <a:ext uri="{FF2B5EF4-FFF2-40B4-BE49-F238E27FC236}">
                <a16:creationId xmlns:a16="http://schemas.microsoft.com/office/drawing/2014/main" id="{495969A1-4ACA-E39E-901E-570F96275995}"/>
              </a:ext>
            </a:extLst>
          </p:cNvPr>
          <p:cNvPicPr>
            <a:picLocks noChangeAspect="1"/>
          </p:cNvPicPr>
          <p:nvPr/>
        </p:nvPicPr>
        <p:blipFill>
          <a:blip r:embed="rId7" cstate="screen">
            <a:alphaModFix amt="20000"/>
            <a:extLst>
              <a:ext uri="{28A0092B-C50C-407E-A947-70E740481C1C}">
                <a14:useLocalDpi xmlns:a14="http://schemas.microsoft.com/office/drawing/2010/main"/>
              </a:ext>
            </a:extLst>
          </a:blip>
          <a:stretch>
            <a:fillRect/>
          </a:stretch>
        </p:blipFill>
        <p:spPr>
          <a:xfrm rot="5400000">
            <a:off x="10291650" y="-54336"/>
            <a:ext cx="1846014" cy="1954687"/>
          </a:xfrm>
          <a:prstGeom prst="rect">
            <a:avLst/>
          </a:prstGeom>
        </p:spPr>
      </p:pic>
      <p:pic>
        <p:nvPicPr>
          <p:cNvPr id="24" name="Picture 23">
            <a:extLst>
              <a:ext uri="{FF2B5EF4-FFF2-40B4-BE49-F238E27FC236}">
                <a16:creationId xmlns:a16="http://schemas.microsoft.com/office/drawing/2014/main" id="{9E14567D-7B38-CB0C-687D-AA682838CF90}"/>
              </a:ext>
            </a:extLst>
          </p:cNvPr>
          <p:cNvPicPr>
            <a:picLocks noChangeAspect="1"/>
          </p:cNvPicPr>
          <p:nvPr/>
        </p:nvPicPr>
        <p:blipFill>
          <a:blip r:embed="rId8" cstate="screen">
            <a:alphaModFix amt="20000"/>
            <a:extLst>
              <a:ext uri="{28A0092B-C50C-407E-A947-70E740481C1C}">
                <a14:useLocalDpi xmlns:a14="http://schemas.microsoft.com/office/drawing/2010/main"/>
              </a:ext>
            </a:extLst>
          </a:blip>
          <a:stretch>
            <a:fillRect/>
          </a:stretch>
        </p:blipFill>
        <p:spPr>
          <a:xfrm rot="5400000">
            <a:off x="10136150" y="216718"/>
            <a:ext cx="2272568" cy="1839132"/>
          </a:xfrm>
          <a:prstGeom prst="rect">
            <a:avLst/>
          </a:prstGeom>
        </p:spPr>
      </p:pic>
    </p:spTree>
    <p:extLst>
      <p:ext uri="{BB962C8B-B14F-4D97-AF65-F5344CB8AC3E}">
        <p14:creationId xmlns:p14="http://schemas.microsoft.com/office/powerpoint/2010/main" val="4042585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DFA4FE-DEAB-ACC0-CA41-705F7690801E}"/>
              </a:ext>
            </a:extLst>
          </p:cNvPr>
          <p:cNvSpPr txBox="1">
            <a:spLocks/>
          </p:cNvSpPr>
          <p:nvPr/>
        </p:nvSpPr>
        <p:spPr>
          <a:xfrm>
            <a:off x="6203612" y="2490942"/>
            <a:ext cx="4681223" cy="281737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Light" panose="020B0403030403020204" pitchFamily="34" charset="0"/>
                <a:ea typeface="Source Sans Pro Light" panose="020B04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Light" panose="020B0403030403020204" pitchFamily="34" charset="0"/>
                <a:ea typeface="Source Sans Pro Light" panose="020B04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Light" panose="020B0403030403020204" pitchFamily="34" charset="0"/>
                <a:ea typeface="Source Sans Pro Light" panose="020B04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Light" panose="020B0403030403020204" pitchFamily="34" charset="0"/>
                <a:ea typeface="Source Sans Pro Light" panose="020B04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600" dirty="0">
                <a:solidFill>
                  <a:srgbClr val="45494E"/>
                </a:solidFill>
                <a:latin typeface="Source Sans Pro ExtraLight" panose="020B0503030403020204" pitchFamily="34" charset="0"/>
                <a:ea typeface="Source Sans Pro ExtraLight" panose="020B0503030403020204" pitchFamily="34" charset="0"/>
              </a:rPr>
              <a:t>Ultimately you want every experience your prospects, leads and customers have with you to be a valuable one. Deliver this successfully and they’ll come back for more. </a:t>
            </a:r>
          </a:p>
          <a:p>
            <a:pPr marL="0" indent="0">
              <a:lnSpc>
                <a:spcPct val="100000"/>
              </a:lnSpc>
              <a:buNone/>
            </a:pPr>
            <a:r>
              <a:rPr lang="en-GB" sz="1600" dirty="0">
                <a:solidFill>
                  <a:srgbClr val="374151"/>
                </a:solidFill>
                <a:effectLst/>
                <a:latin typeface="Source Sans Pro ExtraLight" panose="020B0503030403020204" pitchFamily="34" charset="0"/>
                <a:ea typeface="Source Sans Pro ExtraLight" panose="020B0503030403020204" pitchFamily="34" charset="0"/>
              </a:rPr>
              <a:t>You can use </a:t>
            </a:r>
            <a:r>
              <a:rPr lang="en-GB" sz="1600" dirty="0">
                <a:solidFill>
                  <a:srgbClr val="374151"/>
                </a:solidFill>
                <a:latin typeface="Source Sans Pro ExtraLight" panose="020B0503030403020204" pitchFamily="34" charset="0"/>
                <a:ea typeface="Source Sans Pro ExtraLight" panose="020B0503030403020204" pitchFamily="34" charset="0"/>
              </a:rPr>
              <a:t>your persona research to </a:t>
            </a:r>
            <a:r>
              <a:rPr lang="en-GB" sz="1600" dirty="0">
                <a:solidFill>
                  <a:srgbClr val="374151"/>
                </a:solidFill>
                <a:effectLst/>
                <a:latin typeface="Source Sans Pro ExtraLight" panose="020B0503030403020204" pitchFamily="34" charset="0"/>
                <a:ea typeface="Source Sans Pro ExtraLight" panose="020B0503030403020204" pitchFamily="34" charset="0"/>
              </a:rPr>
              <a:t>understand and better target the needs, behaviours, and motivations of specific groups of customers. Your personas can be used in marketing, product development, customer service, sales, and content creation to create more targeted, personalised, and effective marketing campaigns.</a:t>
            </a:r>
            <a:endParaRPr lang="en-GB" sz="2400" dirty="0">
              <a:solidFill>
                <a:srgbClr val="45494E"/>
              </a:solidFill>
              <a:latin typeface="Source Sans Pro ExtraLight" panose="020B0503030403020204" pitchFamily="34" charset="0"/>
              <a:ea typeface="Source Sans Pro ExtraLight" panose="020B0503030403020204" pitchFamily="34" charset="0"/>
            </a:endParaRPr>
          </a:p>
        </p:txBody>
      </p:sp>
      <p:grpSp>
        <p:nvGrpSpPr>
          <p:cNvPr id="4" name="Group 3">
            <a:extLst>
              <a:ext uri="{FF2B5EF4-FFF2-40B4-BE49-F238E27FC236}">
                <a16:creationId xmlns:a16="http://schemas.microsoft.com/office/drawing/2014/main" id="{9BDFD5E3-7728-F47C-4862-DE82C5B66A53}"/>
              </a:ext>
            </a:extLst>
          </p:cNvPr>
          <p:cNvGrpSpPr/>
          <p:nvPr/>
        </p:nvGrpSpPr>
        <p:grpSpPr>
          <a:xfrm>
            <a:off x="215243" y="122184"/>
            <a:ext cx="2291983" cy="215444"/>
            <a:chOff x="4791420" y="6535053"/>
            <a:chExt cx="2291983" cy="215444"/>
          </a:xfrm>
          <a:noFill/>
        </p:grpSpPr>
        <p:pic>
          <p:nvPicPr>
            <p:cNvPr id="5" name="Picture 4" descr="Icon&#10;&#10;Description automatically generated">
              <a:extLst>
                <a:ext uri="{FF2B5EF4-FFF2-40B4-BE49-F238E27FC236}">
                  <a16:creationId xmlns:a16="http://schemas.microsoft.com/office/drawing/2014/main" id="{131C70BE-0E42-4DF9-BC6F-2FA42C9424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91420" y="6578825"/>
              <a:ext cx="417905" cy="134252"/>
            </a:xfrm>
            <a:prstGeom prst="rect">
              <a:avLst/>
            </a:prstGeom>
            <a:grpFill/>
          </p:spPr>
        </p:pic>
        <p:sp>
          <p:nvSpPr>
            <p:cNvPr id="6" name="TextBox 5">
              <a:extLst>
                <a:ext uri="{FF2B5EF4-FFF2-40B4-BE49-F238E27FC236}">
                  <a16:creationId xmlns:a16="http://schemas.microsoft.com/office/drawing/2014/main" id="{00627644-1F92-A3E6-309E-804C5548CD95}"/>
                </a:ext>
              </a:extLst>
            </p:cNvPr>
            <p:cNvSpPr txBox="1"/>
            <p:nvPr/>
          </p:nvSpPr>
          <p:spPr>
            <a:xfrm>
              <a:off x="5209325" y="6535053"/>
              <a:ext cx="1874078" cy="215444"/>
            </a:xfrm>
            <a:prstGeom prst="rect">
              <a:avLst/>
            </a:prstGeom>
            <a:grpFill/>
          </p:spPr>
          <p:txBody>
            <a:bodyPr wrap="square">
              <a:spAutoFit/>
            </a:bodyPr>
            <a:lstStyle/>
            <a:p>
              <a:r>
                <a:rPr lang="en-GB" sz="800" b="1" dirty="0">
                  <a:solidFill>
                    <a:srgbClr val="45494E"/>
                  </a:solidFill>
                  <a:latin typeface="Source Sans Pro Black" panose="020B0503030403020204" pitchFamily="34" charset="0"/>
                  <a:ea typeface="Source Sans Pro Black" panose="020B0503030403020204" pitchFamily="34" charset="0"/>
                  <a:cs typeface="Brush Script MT" panose="03060802040406070304" pitchFamily="66" charset="-122"/>
                </a:rPr>
                <a:t>PERSONA DEVELOPMENT TEMPLATE</a:t>
              </a:r>
              <a:endParaRPr lang="en-GB" sz="500" b="1" dirty="0">
                <a:solidFill>
                  <a:srgbClr val="45494E"/>
                </a:solidFill>
                <a:latin typeface="Source Sans Pro Black" panose="020B0503030403020204" pitchFamily="34" charset="0"/>
                <a:ea typeface="Source Sans Pro Black" panose="020B0503030403020204" pitchFamily="34" charset="0"/>
                <a:cs typeface="Brush Script MT" panose="03060802040406070304" pitchFamily="66" charset="-122"/>
              </a:endParaRPr>
            </a:p>
          </p:txBody>
        </p:sp>
      </p:grpSp>
      <p:pic>
        <p:nvPicPr>
          <p:cNvPr id="9" name="Picture 6">
            <a:extLst>
              <a:ext uri="{FF2B5EF4-FFF2-40B4-BE49-F238E27FC236}">
                <a16:creationId xmlns:a16="http://schemas.microsoft.com/office/drawing/2014/main" id="{79454296-AE93-1FC8-2663-DB5AA3491191}"/>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t="-111"/>
          <a:stretch/>
        </p:blipFill>
        <p:spPr bwMode="auto">
          <a:xfrm>
            <a:off x="889727" y="1023863"/>
            <a:ext cx="4799571" cy="4799571"/>
          </a:xfrm>
          <a:prstGeom prst="ellipse">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7FF90811-8F0D-0C65-352D-2BC18FC6883B}"/>
              </a:ext>
            </a:extLst>
          </p:cNvPr>
          <p:cNvSpPr txBox="1">
            <a:spLocks/>
          </p:cNvSpPr>
          <p:nvPr/>
        </p:nvSpPr>
        <p:spPr>
          <a:xfrm>
            <a:off x="6203612" y="1348889"/>
            <a:ext cx="4917509"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pPr>
            <a:r>
              <a:rPr lang="en-US" sz="4000" dirty="0">
                <a:solidFill>
                  <a:srgbClr val="45494E"/>
                </a:solidFill>
                <a:latin typeface="Source Sans Pro Light" panose="020B0403030403020204" pitchFamily="34" charset="0"/>
                <a:ea typeface="Source Sans Pro Light" panose="020B0403030403020204" pitchFamily="34" charset="0"/>
              </a:rPr>
              <a:t>How you can use your </a:t>
            </a:r>
            <a:r>
              <a:rPr lang="en-US" sz="4000" b="1" dirty="0">
                <a:solidFill>
                  <a:srgbClr val="45494E"/>
                </a:solidFill>
                <a:latin typeface="Source Sans Pro Black" panose="020B0503030403020204" pitchFamily="34" charset="0"/>
                <a:ea typeface="Source Sans Pro Black" panose="020B0503030403020204" pitchFamily="34" charset="0"/>
              </a:rPr>
              <a:t>buyer personas</a:t>
            </a:r>
            <a:r>
              <a:rPr lang="en-US" sz="4000" b="1" dirty="0">
                <a:solidFill>
                  <a:srgbClr val="F47B20"/>
                </a:solidFill>
                <a:latin typeface="Source Sans Pro Black" panose="020B0503030403020204" pitchFamily="34" charset="0"/>
                <a:ea typeface="Source Sans Pro Black" panose="020B0503030403020204" pitchFamily="34" charset="0"/>
              </a:rPr>
              <a:t>.</a:t>
            </a:r>
          </a:p>
        </p:txBody>
      </p:sp>
      <p:sp>
        <p:nvSpPr>
          <p:cNvPr id="42" name="Oval 41">
            <a:extLst>
              <a:ext uri="{FF2B5EF4-FFF2-40B4-BE49-F238E27FC236}">
                <a16:creationId xmlns:a16="http://schemas.microsoft.com/office/drawing/2014/main" id="{24E02ED9-0996-48D3-B151-4C7ED1096669}"/>
              </a:ext>
            </a:extLst>
          </p:cNvPr>
          <p:cNvSpPr/>
          <p:nvPr/>
        </p:nvSpPr>
        <p:spPr>
          <a:xfrm>
            <a:off x="4190126" y="4742289"/>
            <a:ext cx="1435739" cy="1405215"/>
          </a:xfrm>
          <a:prstGeom prst="ellipse">
            <a:avLst/>
          </a:prstGeom>
          <a:gradFill>
            <a:gsLst>
              <a:gs pos="0">
                <a:srgbClr val="EE7505"/>
              </a:gs>
              <a:gs pos="100000">
                <a:srgbClr val="FFDD7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58411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E5A6925-1466-1D48-1F41-8E77A5DC553F}"/>
              </a:ext>
            </a:extLst>
          </p:cNvPr>
          <p:cNvPicPr>
            <a:picLocks noChangeAspect="1"/>
          </p:cNvPicPr>
          <p:nvPr/>
        </p:nvPicPr>
        <p:blipFill>
          <a:blip r:embed="rId2" cstate="screen">
            <a:alphaModFix amt="20000"/>
            <a:grayscl/>
            <a:extLst>
              <a:ext uri="{28A0092B-C50C-407E-A947-70E740481C1C}">
                <a14:useLocalDpi xmlns:a14="http://schemas.microsoft.com/office/drawing/2010/main"/>
              </a:ext>
            </a:extLst>
          </a:blip>
          <a:stretch>
            <a:fillRect/>
          </a:stretch>
        </p:blipFill>
        <p:spPr>
          <a:xfrm rot="10800000" flipH="1">
            <a:off x="7149409" y="1420"/>
            <a:ext cx="5050340" cy="4812580"/>
          </a:xfrm>
          <a:prstGeom prst="rect">
            <a:avLst/>
          </a:prstGeom>
        </p:spPr>
      </p:pic>
      <p:sp>
        <p:nvSpPr>
          <p:cNvPr id="2" name="Title 1">
            <a:extLst>
              <a:ext uri="{FF2B5EF4-FFF2-40B4-BE49-F238E27FC236}">
                <a16:creationId xmlns:a16="http://schemas.microsoft.com/office/drawing/2014/main" id="{996611A4-A20C-6F71-CD68-5EB319E57F0E}"/>
              </a:ext>
            </a:extLst>
          </p:cNvPr>
          <p:cNvSpPr txBox="1">
            <a:spLocks/>
          </p:cNvSpPr>
          <p:nvPr/>
        </p:nvSpPr>
        <p:spPr>
          <a:xfrm>
            <a:off x="1053617" y="1370013"/>
            <a:ext cx="4796622"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pPr>
            <a:r>
              <a:rPr lang="en-US" sz="4000" dirty="0">
                <a:solidFill>
                  <a:srgbClr val="45494E"/>
                </a:solidFill>
                <a:latin typeface="Source Sans Pro Light" panose="020B0403030403020204" pitchFamily="34" charset="0"/>
                <a:ea typeface="Source Sans Pro Light" panose="020B0403030403020204" pitchFamily="34" charset="0"/>
              </a:rPr>
              <a:t>Persona development at </a:t>
            </a:r>
            <a:r>
              <a:rPr lang="en-US" sz="4000" b="1" dirty="0">
                <a:solidFill>
                  <a:srgbClr val="45494E"/>
                </a:solidFill>
                <a:latin typeface="Source Sans Pro Black" panose="020B0503030403020204" pitchFamily="34" charset="0"/>
                <a:ea typeface="Source Sans Pro Black" panose="020B0503030403020204" pitchFamily="34" charset="0"/>
              </a:rPr>
              <a:t>Loop Digital</a:t>
            </a:r>
            <a:r>
              <a:rPr lang="en-US" sz="4000" b="1" dirty="0">
                <a:solidFill>
                  <a:srgbClr val="F47B20"/>
                </a:solidFill>
                <a:latin typeface="Source Sans Pro Black" panose="020B0503030403020204" pitchFamily="34" charset="0"/>
                <a:ea typeface="Source Sans Pro Black" panose="020B0503030403020204" pitchFamily="34" charset="0"/>
              </a:rPr>
              <a:t>.</a:t>
            </a:r>
          </a:p>
        </p:txBody>
      </p:sp>
      <p:sp>
        <p:nvSpPr>
          <p:cNvPr id="3" name="Rectangle 2">
            <a:extLst>
              <a:ext uri="{FF2B5EF4-FFF2-40B4-BE49-F238E27FC236}">
                <a16:creationId xmlns:a16="http://schemas.microsoft.com/office/drawing/2014/main" id="{A46661B5-4EF4-6494-25B6-3754FEC61A34}"/>
              </a:ext>
            </a:extLst>
          </p:cNvPr>
          <p:cNvSpPr/>
          <p:nvPr/>
        </p:nvSpPr>
        <p:spPr>
          <a:xfrm>
            <a:off x="1053616" y="2466976"/>
            <a:ext cx="4646586" cy="32114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nSpc>
                <a:spcPct val="100000"/>
              </a:lnSpc>
              <a:buNone/>
            </a:pPr>
            <a:r>
              <a:rPr lang="en-GB" sz="1600" dirty="0">
                <a:solidFill>
                  <a:srgbClr val="46494F"/>
                </a:solidFill>
                <a:latin typeface="Source Sans Pro ExtraLight" panose="020B0503030403020204" pitchFamily="34" charset="0"/>
                <a:ea typeface="Source Sans Pro ExtraLight" panose="020B0503030403020204" pitchFamily="34" charset="0"/>
              </a:rPr>
              <a:t>We offer persona development as one of our many service offerings. </a:t>
            </a:r>
          </a:p>
          <a:p>
            <a:pPr marL="0" indent="0">
              <a:lnSpc>
                <a:spcPct val="100000"/>
              </a:lnSpc>
              <a:buNone/>
            </a:pPr>
            <a:endParaRPr lang="en-GB" sz="1600" dirty="0">
              <a:solidFill>
                <a:srgbClr val="46494F"/>
              </a:solidFill>
              <a:latin typeface="Source Sans Pro ExtraLight" panose="020B0503030403020204" pitchFamily="34" charset="0"/>
              <a:ea typeface="Source Sans Pro ExtraLight" panose="020B0503030403020204" pitchFamily="34" charset="0"/>
            </a:endParaRPr>
          </a:p>
          <a:p>
            <a:pPr marL="0" indent="0">
              <a:lnSpc>
                <a:spcPct val="100000"/>
              </a:lnSpc>
              <a:buNone/>
            </a:pPr>
            <a:r>
              <a:rPr lang="en-GB" sz="1600" dirty="0">
                <a:solidFill>
                  <a:srgbClr val="46494F"/>
                </a:solidFill>
                <a:latin typeface="Source Sans Pro ExtraLight" panose="020B0503030403020204" pitchFamily="34" charset="0"/>
                <a:ea typeface="Source Sans Pro ExtraLight" panose="020B0503030403020204" pitchFamily="34" charset="0"/>
              </a:rPr>
              <a:t>At Loop Digital, we follow a strict research process that enables us to deliver and analyse the conclusive buyer data you need. Your personas will become the blueprint for targeting your messaging and enhancing your lead nurturing programme. Empowering you to understand your buyers like never before. </a:t>
            </a:r>
          </a:p>
          <a:p>
            <a:pPr marL="0" indent="0">
              <a:lnSpc>
                <a:spcPct val="100000"/>
              </a:lnSpc>
              <a:buNone/>
            </a:pPr>
            <a:endParaRPr lang="en-GB" sz="1600" dirty="0">
              <a:solidFill>
                <a:srgbClr val="46494F"/>
              </a:solidFill>
              <a:latin typeface="Source Sans Pro ExtraLight" panose="020B0503030403020204" pitchFamily="34" charset="0"/>
              <a:ea typeface="Source Sans Pro ExtraLight" panose="020B0503030403020204" pitchFamily="34" charset="0"/>
            </a:endParaRPr>
          </a:p>
          <a:p>
            <a:pPr marL="0" indent="0">
              <a:lnSpc>
                <a:spcPct val="100000"/>
              </a:lnSpc>
              <a:buNone/>
            </a:pPr>
            <a:r>
              <a:rPr lang="en-GB" sz="1600" dirty="0">
                <a:solidFill>
                  <a:srgbClr val="46494F"/>
                </a:solidFill>
                <a:latin typeface="Source Sans Pro ExtraLight" panose="020B0503030403020204" pitchFamily="34" charset="0"/>
                <a:ea typeface="Source Sans Pro ExtraLight" panose="020B0503030403020204" pitchFamily="34" charset="0"/>
              </a:rPr>
              <a:t>Get in touch with one of our experts for more information about how we can support your brand.</a:t>
            </a:r>
          </a:p>
        </p:txBody>
      </p:sp>
      <p:pic>
        <p:nvPicPr>
          <p:cNvPr id="10" name="Picture 6">
            <a:extLst>
              <a:ext uri="{FF2B5EF4-FFF2-40B4-BE49-F238E27FC236}">
                <a16:creationId xmlns:a16="http://schemas.microsoft.com/office/drawing/2014/main" id="{0B298495-7F83-491D-417D-0D4ABF59D579}"/>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341763" y="1023863"/>
            <a:ext cx="4799571" cy="4799571"/>
          </a:xfrm>
          <a:prstGeom prst="ellipse">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C1FE1053-3B34-23B6-9F2B-250F7BDB30BE}"/>
              </a:ext>
            </a:extLst>
          </p:cNvPr>
          <p:cNvGrpSpPr/>
          <p:nvPr/>
        </p:nvGrpSpPr>
        <p:grpSpPr>
          <a:xfrm>
            <a:off x="215243" y="122184"/>
            <a:ext cx="2291983" cy="215444"/>
            <a:chOff x="4791420" y="6535053"/>
            <a:chExt cx="2291983" cy="215444"/>
          </a:xfrm>
          <a:noFill/>
        </p:grpSpPr>
        <p:pic>
          <p:nvPicPr>
            <p:cNvPr id="6" name="Picture 5" descr="Icon&#10;&#10;Description automatically generated">
              <a:extLst>
                <a:ext uri="{FF2B5EF4-FFF2-40B4-BE49-F238E27FC236}">
                  <a16:creationId xmlns:a16="http://schemas.microsoft.com/office/drawing/2014/main" id="{475C7842-2791-8CFD-8DC5-EDFBF151516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91420" y="6578825"/>
              <a:ext cx="417905" cy="134252"/>
            </a:xfrm>
            <a:prstGeom prst="rect">
              <a:avLst/>
            </a:prstGeom>
            <a:grpFill/>
          </p:spPr>
        </p:pic>
        <p:sp>
          <p:nvSpPr>
            <p:cNvPr id="7" name="TextBox 6">
              <a:extLst>
                <a:ext uri="{FF2B5EF4-FFF2-40B4-BE49-F238E27FC236}">
                  <a16:creationId xmlns:a16="http://schemas.microsoft.com/office/drawing/2014/main" id="{3742AB09-8BFA-5ED9-D766-6A174F907ED9}"/>
                </a:ext>
              </a:extLst>
            </p:cNvPr>
            <p:cNvSpPr txBox="1"/>
            <p:nvPr/>
          </p:nvSpPr>
          <p:spPr>
            <a:xfrm>
              <a:off x="5209325" y="6535053"/>
              <a:ext cx="1874078" cy="215444"/>
            </a:xfrm>
            <a:prstGeom prst="rect">
              <a:avLst/>
            </a:prstGeom>
            <a:grpFill/>
          </p:spPr>
          <p:txBody>
            <a:bodyPr wrap="square">
              <a:spAutoFit/>
            </a:bodyPr>
            <a:lstStyle/>
            <a:p>
              <a:r>
                <a:rPr lang="en-GB" sz="800" b="1" dirty="0">
                  <a:solidFill>
                    <a:srgbClr val="45494E"/>
                  </a:solidFill>
                  <a:latin typeface="Source Sans Pro Black" panose="020B0503030403020204" pitchFamily="34" charset="0"/>
                  <a:ea typeface="Source Sans Pro Black" panose="020B0503030403020204" pitchFamily="34" charset="0"/>
                  <a:cs typeface="Brush Script MT" panose="03060802040406070304" pitchFamily="66" charset="-122"/>
                </a:rPr>
                <a:t>PERSONA DEVELOPMENT TEMPLATE</a:t>
              </a:r>
              <a:endParaRPr lang="en-GB" sz="500" b="1" dirty="0">
                <a:solidFill>
                  <a:srgbClr val="45494E"/>
                </a:solidFill>
                <a:latin typeface="Source Sans Pro Black" panose="020B0503030403020204" pitchFamily="34" charset="0"/>
                <a:ea typeface="Source Sans Pro Black" panose="020B0503030403020204" pitchFamily="34" charset="0"/>
                <a:cs typeface="Brush Script MT" panose="03060802040406070304" pitchFamily="66" charset="-122"/>
              </a:endParaRPr>
            </a:p>
          </p:txBody>
        </p:sp>
      </p:grpSp>
    </p:spTree>
    <p:extLst>
      <p:ext uri="{BB962C8B-B14F-4D97-AF65-F5344CB8AC3E}">
        <p14:creationId xmlns:p14="http://schemas.microsoft.com/office/powerpoint/2010/main" val="1795974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2EF36540-E608-4CA1-27C8-A092920BE582}"/>
              </a:ext>
            </a:extLst>
          </p:cNvPr>
          <p:cNvSpPr/>
          <p:nvPr/>
        </p:nvSpPr>
        <p:spPr>
          <a:xfrm>
            <a:off x="122641" y="117784"/>
            <a:ext cx="11946718" cy="6622432"/>
          </a:xfrm>
          <a:prstGeom prst="roundRect">
            <a:avLst>
              <a:gd name="adj" fmla="val 3795"/>
            </a:avLst>
          </a:prstGeom>
          <a:gradFill flip="none" rotWithShape="1">
            <a:gsLst>
              <a:gs pos="100000">
                <a:schemeClr val="tx1">
                  <a:lumMod val="65000"/>
                  <a:lumOff val="35000"/>
                </a:schemeClr>
              </a:gs>
              <a:gs pos="0">
                <a:srgbClr val="45494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4B245F6C-5113-A43C-98FD-7901713BD528}"/>
              </a:ext>
            </a:extLst>
          </p:cNvPr>
          <p:cNvPicPr>
            <a:picLocks noChangeAspect="1"/>
          </p:cNvPicPr>
          <p:nvPr/>
        </p:nvPicPr>
        <p:blipFill>
          <a:blip r:embed="rId2" cstate="screen">
            <a:alphaModFix amt="20000"/>
            <a:extLst>
              <a:ext uri="{28A0092B-C50C-407E-A947-70E740481C1C}">
                <a14:useLocalDpi xmlns:a14="http://schemas.microsoft.com/office/drawing/2010/main"/>
              </a:ext>
            </a:extLst>
          </a:blip>
          <a:srcRect/>
          <a:stretch/>
        </p:blipFill>
        <p:spPr>
          <a:xfrm rot="18967015">
            <a:off x="3798909" y="82692"/>
            <a:ext cx="12014594" cy="7388738"/>
          </a:xfrm>
          <a:prstGeom prst="rect">
            <a:avLst/>
          </a:prstGeom>
        </p:spPr>
      </p:pic>
      <p:sp>
        <p:nvSpPr>
          <p:cNvPr id="4" name="TextBox 3">
            <a:extLst>
              <a:ext uri="{FF2B5EF4-FFF2-40B4-BE49-F238E27FC236}">
                <a16:creationId xmlns:a16="http://schemas.microsoft.com/office/drawing/2014/main" id="{83C41AB0-E79A-8201-4688-76068C135FB1}"/>
              </a:ext>
            </a:extLst>
          </p:cNvPr>
          <p:cNvSpPr txBox="1"/>
          <p:nvPr/>
        </p:nvSpPr>
        <p:spPr>
          <a:xfrm>
            <a:off x="478083" y="3126354"/>
            <a:ext cx="5687658" cy="646331"/>
          </a:xfrm>
          <a:prstGeom prst="rect">
            <a:avLst/>
          </a:prstGeom>
          <a:noFill/>
        </p:spPr>
        <p:txBody>
          <a:bodyPr wrap="square">
            <a:spAutoFit/>
          </a:bodyPr>
          <a:lstStyle/>
          <a:p>
            <a:r>
              <a:rPr lang="en-GB" sz="3600" b="1" dirty="0">
                <a:solidFill>
                  <a:schemeClr val="bg1"/>
                </a:solidFill>
                <a:latin typeface="Source Sans Pro Black" panose="020B0503030403020204" pitchFamily="34" charset="0"/>
                <a:ea typeface="Source Sans Pro Black" panose="020B0503030403020204" pitchFamily="34" charset="0"/>
                <a:cs typeface="Brush Script MT" panose="03060802040406070304" pitchFamily="66" charset="-122"/>
              </a:rPr>
              <a:t>PERSONA EXAMPLE</a:t>
            </a:r>
            <a:endParaRPr lang="en-GB" sz="1800" b="1" dirty="0">
              <a:solidFill>
                <a:schemeClr val="bg1"/>
              </a:solidFill>
              <a:latin typeface="Source Sans Pro Black" panose="020B0503030403020204" pitchFamily="34" charset="0"/>
              <a:ea typeface="Source Sans Pro Black" panose="020B0503030403020204" pitchFamily="34" charset="0"/>
              <a:cs typeface="Brush Script MT" panose="03060802040406070304" pitchFamily="66" charset="-122"/>
            </a:endParaRPr>
          </a:p>
        </p:txBody>
      </p:sp>
      <p:pic>
        <p:nvPicPr>
          <p:cNvPr id="7" name="Picture 6">
            <a:extLst>
              <a:ext uri="{FF2B5EF4-FFF2-40B4-BE49-F238E27FC236}">
                <a16:creationId xmlns:a16="http://schemas.microsoft.com/office/drawing/2014/main" id="{E899B5B3-EF36-EEC2-91AA-EF29F65D0A8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42283" b="42141"/>
          <a:stretch/>
        </p:blipFill>
        <p:spPr>
          <a:xfrm>
            <a:off x="-51540" y="2116668"/>
            <a:ext cx="7175011" cy="1117600"/>
          </a:xfrm>
          <a:prstGeom prst="rect">
            <a:avLst/>
          </a:prstGeom>
        </p:spPr>
      </p:pic>
      <p:sp>
        <p:nvSpPr>
          <p:cNvPr id="8" name="TextBox 7">
            <a:extLst>
              <a:ext uri="{FF2B5EF4-FFF2-40B4-BE49-F238E27FC236}">
                <a16:creationId xmlns:a16="http://schemas.microsoft.com/office/drawing/2014/main" id="{1D715DC4-54A6-F150-96FA-290B5D23F234}"/>
              </a:ext>
            </a:extLst>
          </p:cNvPr>
          <p:cNvSpPr txBox="1"/>
          <p:nvPr/>
        </p:nvSpPr>
        <p:spPr>
          <a:xfrm>
            <a:off x="478083" y="3664317"/>
            <a:ext cx="5245384" cy="757130"/>
          </a:xfrm>
          <a:prstGeom prst="rect">
            <a:avLst/>
          </a:prstGeom>
          <a:noFill/>
        </p:spPr>
        <p:txBody>
          <a:bodyPr wrap="square">
            <a:sp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Source Sans Pro ExtraLight" panose="020B0303030403020204" pitchFamily="34" charset="0"/>
                <a:ea typeface="Source Sans Pro ExtraLight" panose="020B0303030403020204" pitchFamily="34" charset="0"/>
                <a:cs typeface="+mj-cs"/>
              </a:rPr>
              <a:t>For the purpose of the example, imagine your business is a telecommunications company selling office hardware like phones, computers, printers etc.</a:t>
            </a:r>
          </a:p>
        </p:txBody>
      </p:sp>
    </p:spTree>
    <p:extLst>
      <p:ext uri="{BB962C8B-B14F-4D97-AF65-F5344CB8AC3E}">
        <p14:creationId xmlns:p14="http://schemas.microsoft.com/office/powerpoint/2010/main" val="3937886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Table 8">
            <a:extLst>
              <a:ext uri="{FF2B5EF4-FFF2-40B4-BE49-F238E27FC236}">
                <a16:creationId xmlns:a16="http://schemas.microsoft.com/office/drawing/2014/main" id="{699B8373-B18E-4436-87EA-91C728CE7AE7}"/>
              </a:ext>
            </a:extLst>
          </p:cNvPr>
          <p:cNvGraphicFramePr>
            <a:graphicFrameLocks noGrp="1"/>
          </p:cNvGraphicFramePr>
          <p:nvPr>
            <p:extLst>
              <p:ext uri="{D42A27DB-BD31-4B8C-83A1-F6EECF244321}">
                <p14:modId xmlns:p14="http://schemas.microsoft.com/office/powerpoint/2010/main" val="2106694801"/>
              </p:ext>
            </p:extLst>
          </p:nvPr>
        </p:nvGraphicFramePr>
        <p:xfrm>
          <a:off x="462166" y="1711944"/>
          <a:ext cx="2657446" cy="5141734"/>
        </p:xfrm>
        <a:graphic>
          <a:graphicData uri="http://schemas.openxmlformats.org/drawingml/2006/table">
            <a:tbl>
              <a:tblPr firstRow="1" bandRow="1">
                <a:tableStyleId>{5C22544A-7EE6-4342-B048-85BDC9FD1C3A}</a:tableStyleId>
              </a:tblPr>
              <a:tblGrid>
                <a:gridCol w="2657446">
                  <a:extLst>
                    <a:ext uri="{9D8B030D-6E8A-4147-A177-3AD203B41FA5}">
                      <a16:colId xmlns:a16="http://schemas.microsoft.com/office/drawing/2014/main" val="513661549"/>
                    </a:ext>
                  </a:extLst>
                </a:gridCol>
              </a:tblGrid>
              <a:tr h="1063436">
                <a:tc>
                  <a:txBody>
                    <a:bodyPr/>
                    <a:lstStyle/>
                    <a:p>
                      <a:r>
                        <a:rPr lang="en-GB" sz="900" b="0" dirty="0">
                          <a:solidFill>
                            <a:schemeClr val="tx1"/>
                          </a:solidFill>
                          <a:latin typeface="Source Sans Pro SemiBold" panose="020B0603030403020204" pitchFamily="34" charset="0"/>
                          <a:ea typeface="Source Sans Pro SemiBold" panose="020B0603030403020204" pitchFamily="34" charset="0"/>
                        </a:rPr>
                        <a:t>Image: (Let’s put a face to the name)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0D8CA"/>
                    </a:solidFill>
                  </a:tcPr>
                </a:tc>
                <a:extLst>
                  <a:ext uri="{0D108BD9-81ED-4DB2-BD59-A6C34878D82A}">
                    <a16:rowId xmlns:a16="http://schemas.microsoft.com/office/drawing/2014/main" val="1776107064"/>
                  </a:ext>
                </a:extLst>
              </a:tr>
              <a:tr h="578558">
                <a:tc>
                  <a:txBody>
                    <a:bodyPr/>
                    <a:lstStyle/>
                    <a:p>
                      <a:r>
                        <a:rPr lang="en-GB" sz="900" b="0" dirty="0">
                          <a:solidFill>
                            <a:schemeClr val="tx1"/>
                          </a:solidFill>
                          <a:latin typeface="Source Sans Pro SemiBold" panose="020B0603030403020204" pitchFamily="34" charset="0"/>
                          <a:ea typeface="Source Sans Pro SemiBold" panose="020B0603030403020204" pitchFamily="34" charset="0"/>
                        </a:rPr>
                        <a:t>Name: (Try and pick something memorable)</a:t>
                      </a:r>
                    </a:p>
                    <a:p>
                      <a:pPr algn="ctr"/>
                      <a:r>
                        <a:rPr lang="en-GB" sz="1000" b="0" dirty="0">
                          <a:solidFill>
                            <a:schemeClr val="tx1"/>
                          </a:solidFill>
                          <a:latin typeface="Source Sans Pro Light" panose="020B0403030403020204" pitchFamily="34" charset="0"/>
                          <a:ea typeface="Source Sans Pro Light" panose="020B0403030403020204" pitchFamily="34" charset="0"/>
                        </a:rPr>
                        <a:t>Travel Theresa</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0D8CA"/>
                    </a:solidFill>
                  </a:tcPr>
                </a:tc>
                <a:extLst>
                  <a:ext uri="{0D108BD9-81ED-4DB2-BD59-A6C34878D82A}">
                    <a16:rowId xmlns:a16="http://schemas.microsoft.com/office/drawing/2014/main" val="2862590700"/>
                  </a:ext>
                </a:extLst>
              </a:tr>
              <a:tr h="723198">
                <a:tc>
                  <a:txBody>
                    <a:bodyPr/>
                    <a:lstStyle/>
                    <a:p>
                      <a:r>
                        <a:rPr lang="en-GB" sz="900" b="0" dirty="0">
                          <a:solidFill>
                            <a:schemeClr val="tx1"/>
                          </a:solidFill>
                          <a:latin typeface="Source Sans Pro SemiBold" panose="020B0603030403020204" pitchFamily="34" charset="0"/>
                          <a:ea typeface="Source Sans Pro SemiBold" panose="020B0603030403020204" pitchFamily="34" charset="0"/>
                        </a:rPr>
                        <a:t>Basic Demographics:</a:t>
                      </a:r>
                    </a:p>
                    <a:p>
                      <a:r>
                        <a:rPr lang="en-GB" sz="900" b="0" dirty="0">
                          <a:solidFill>
                            <a:schemeClr val="tx1"/>
                          </a:solidFill>
                          <a:latin typeface="Source Sans Pro SemiBold" panose="020B0603030403020204" pitchFamily="34" charset="0"/>
                          <a:ea typeface="Source Sans Pro SemiBold" panose="020B0603030403020204" pitchFamily="34" charset="0"/>
                        </a:rPr>
                        <a:t>(Age, Gender, Job Title, Location)</a:t>
                      </a:r>
                    </a:p>
                    <a:p>
                      <a:r>
                        <a:rPr lang="en-GB" sz="900" b="0" dirty="0">
                          <a:solidFill>
                            <a:schemeClr val="tx1"/>
                          </a:solidFill>
                          <a:latin typeface="Source Sans Pro Light" panose="020B0403030403020204" pitchFamily="34" charset="0"/>
                          <a:ea typeface="Source Sans Pro Light" panose="020B0403030403020204" pitchFamily="34" charset="0"/>
                        </a:rPr>
                        <a:t>29, Female, Holiday Broker, UK, West Midlands</a:t>
                      </a:r>
                    </a:p>
                  </a:txBody>
                  <a:tcPr>
                    <a:lnT w="12700" cap="flat" cmpd="sng" algn="ctr">
                      <a:solidFill>
                        <a:schemeClr val="bg1"/>
                      </a:solidFill>
                      <a:prstDash val="solid"/>
                      <a:round/>
                      <a:headEnd type="none" w="med" len="med"/>
                      <a:tailEnd type="none" w="med" len="med"/>
                    </a:lnT>
                    <a:solidFill>
                      <a:srgbClr val="B0D8CA"/>
                    </a:solidFill>
                  </a:tcPr>
                </a:tc>
                <a:extLst>
                  <a:ext uri="{0D108BD9-81ED-4DB2-BD59-A6C34878D82A}">
                    <a16:rowId xmlns:a16="http://schemas.microsoft.com/office/drawing/2014/main" val="3948968494"/>
                  </a:ext>
                </a:extLst>
              </a:tr>
              <a:tr h="674806">
                <a:tc>
                  <a:txBody>
                    <a:bodyPr/>
                    <a:lstStyle/>
                    <a:p>
                      <a:r>
                        <a:rPr lang="en-GB" sz="900" b="0" dirty="0">
                          <a:solidFill>
                            <a:schemeClr val="tx1"/>
                          </a:solidFill>
                          <a:latin typeface="Source Sans Pro SemiBold" panose="020B0603030403020204" pitchFamily="34" charset="0"/>
                          <a:ea typeface="Source Sans Pro SemiBold" panose="020B0603030403020204" pitchFamily="34" charset="0"/>
                        </a:rPr>
                        <a:t>Level of Education: (What’s their highest level of education)</a:t>
                      </a:r>
                    </a:p>
                    <a:p>
                      <a:r>
                        <a:rPr lang="en-GB" sz="1000" b="0" dirty="0">
                          <a:solidFill>
                            <a:schemeClr val="tx1"/>
                          </a:solidFill>
                          <a:latin typeface="Source Sans Pro Light" panose="020B0403030403020204" pitchFamily="34" charset="0"/>
                          <a:ea typeface="Source Sans Pro Light" panose="020B0403030403020204" pitchFamily="34" charset="0"/>
                        </a:rPr>
                        <a:t>Level 3 Extended Diploma</a:t>
                      </a:r>
                    </a:p>
                  </a:txBody>
                  <a:tcPr>
                    <a:solidFill>
                      <a:srgbClr val="B0D8CA"/>
                    </a:solidFill>
                  </a:tcPr>
                </a:tc>
                <a:extLst>
                  <a:ext uri="{0D108BD9-81ED-4DB2-BD59-A6C34878D82A}">
                    <a16:rowId xmlns:a16="http://schemas.microsoft.com/office/drawing/2014/main" val="2896619215"/>
                  </a:ext>
                </a:extLst>
              </a:tr>
              <a:tr h="674806">
                <a:tc>
                  <a:txBody>
                    <a:bodyPr/>
                    <a:lstStyle/>
                    <a:p>
                      <a:r>
                        <a:rPr lang="en-GB" sz="900" b="0" dirty="0">
                          <a:solidFill>
                            <a:schemeClr val="tx1"/>
                          </a:solidFill>
                          <a:latin typeface="Source Sans Pro SemiBold" panose="020B0603030403020204" pitchFamily="34" charset="0"/>
                          <a:ea typeface="Source Sans Pro SemiBold" panose="020B0603030403020204" pitchFamily="34" charset="0"/>
                        </a:rPr>
                        <a:t>Level of Experience: (How long have they been within the role)</a:t>
                      </a:r>
                    </a:p>
                    <a:p>
                      <a:r>
                        <a:rPr lang="en-GB" sz="1000" b="0" dirty="0">
                          <a:solidFill>
                            <a:schemeClr val="tx1"/>
                          </a:solidFill>
                          <a:latin typeface="Source Sans Pro Light" panose="020B0403030403020204" pitchFamily="34" charset="0"/>
                          <a:ea typeface="Source Sans Pro Light" panose="020B0403030403020204" pitchFamily="34" charset="0"/>
                        </a:rPr>
                        <a:t>8 Years Experience in Current Role</a:t>
                      </a:r>
                    </a:p>
                  </a:txBody>
                  <a:tcPr>
                    <a:solidFill>
                      <a:srgbClr val="B0D8CA"/>
                    </a:solidFill>
                  </a:tcPr>
                </a:tc>
                <a:extLst>
                  <a:ext uri="{0D108BD9-81ED-4DB2-BD59-A6C34878D82A}">
                    <a16:rowId xmlns:a16="http://schemas.microsoft.com/office/drawing/2014/main" val="2460500521"/>
                  </a:ext>
                </a:extLst>
              </a:tr>
              <a:tr h="674806">
                <a:tc>
                  <a:txBody>
                    <a:bodyPr/>
                    <a:lstStyle/>
                    <a:p>
                      <a:r>
                        <a:rPr lang="en-GB" sz="900" b="0" dirty="0">
                          <a:solidFill>
                            <a:schemeClr val="tx1"/>
                          </a:solidFill>
                          <a:latin typeface="Source Sans Pro SemiBold" panose="020B0603030403020204" pitchFamily="34" charset="0"/>
                          <a:ea typeface="Source Sans Pro SemiBold" panose="020B0603030403020204" pitchFamily="34" charset="0"/>
                        </a:rPr>
                        <a:t>Industry: (Which industry best describes their line of work)</a:t>
                      </a:r>
                    </a:p>
                    <a:p>
                      <a:r>
                        <a:rPr lang="en-GB" sz="1000" b="0" dirty="0">
                          <a:solidFill>
                            <a:schemeClr val="tx1"/>
                          </a:solidFill>
                          <a:latin typeface="Source Sans Pro Light" panose="020B0403030403020204" pitchFamily="34" charset="0"/>
                          <a:ea typeface="Source Sans Pro Light" panose="020B0403030403020204" pitchFamily="34" charset="0"/>
                        </a:rPr>
                        <a:t>Travel &amp; Tourism Industry</a:t>
                      </a:r>
                    </a:p>
                  </a:txBody>
                  <a:tcPr>
                    <a:solidFill>
                      <a:srgbClr val="B0D8CA"/>
                    </a:solidFill>
                  </a:tcPr>
                </a:tc>
                <a:extLst>
                  <a:ext uri="{0D108BD9-81ED-4DB2-BD59-A6C34878D82A}">
                    <a16:rowId xmlns:a16="http://schemas.microsoft.com/office/drawing/2014/main" val="3387702355"/>
                  </a:ext>
                </a:extLst>
              </a:tr>
              <a:tr h="752124">
                <a:tc>
                  <a:txBody>
                    <a:bodyPr/>
                    <a:lstStyle/>
                    <a:p>
                      <a:r>
                        <a:rPr lang="en-GB" sz="900" b="0" dirty="0">
                          <a:solidFill>
                            <a:schemeClr val="tx1"/>
                          </a:solidFill>
                          <a:latin typeface="Source Sans Pro SemiBold" panose="020B0603030403020204" pitchFamily="34" charset="0"/>
                          <a:ea typeface="Source Sans Pro SemiBold" panose="020B0603030403020204" pitchFamily="34" charset="0"/>
                        </a:rPr>
                        <a:t>Quote: (Try and use a real customer quote)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solidFill>
                            <a:schemeClr val="tx1"/>
                          </a:solidFill>
                          <a:latin typeface="Source Sans Pro Light" panose="020B0403030403020204" pitchFamily="34" charset="0"/>
                          <a:ea typeface="Source Sans Pro Light" panose="020B0403030403020204" pitchFamily="34" charset="0"/>
                        </a:rPr>
                        <a:t>“The phones at my company are ancient and hinders my productivity”</a:t>
                      </a:r>
                    </a:p>
                  </a:txBody>
                  <a:tcPr>
                    <a:solidFill>
                      <a:srgbClr val="B0D8CA"/>
                    </a:solidFill>
                  </a:tcPr>
                </a:tc>
                <a:extLst>
                  <a:ext uri="{0D108BD9-81ED-4DB2-BD59-A6C34878D82A}">
                    <a16:rowId xmlns:a16="http://schemas.microsoft.com/office/drawing/2014/main" val="824288445"/>
                  </a:ext>
                </a:extLst>
              </a:tr>
            </a:tbl>
          </a:graphicData>
        </a:graphic>
      </p:graphicFrame>
      <p:graphicFrame>
        <p:nvGraphicFramePr>
          <p:cNvPr id="9" name="Table 8">
            <a:extLst>
              <a:ext uri="{FF2B5EF4-FFF2-40B4-BE49-F238E27FC236}">
                <a16:creationId xmlns:a16="http://schemas.microsoft.com/office/drawing/2014/main" id="{01557922-6763-441F-8DFF-39C0A9B75D4D}"/>
              </a:ext>
            </a:extLst>
          </p:cNvPr>
          <p:cNvGraphicFramePr>
            <a:graphicFrameLocks noGrp="1"/>
          </p:cNvGraphicFramePr>
          <p:nvPr>
            <p:extLst>
              <p:ext uri="{D42A27DB-BD31-4B8C-83A1-F6EECF244321}">
                <p14:modId xmlns:p14="http://schemas.microsoft.com/office/powerpoint/2010/main" val="2776229862"/>
              </p:ext>
            </p:extLst>
          </p:nvPr>
        </p:nvGraphicFramePr>
        <p:xfrm>
          <a:off x="3189753" y="1711941"/>
          <a:ext cx="5877421" cy="5141736"/>
        </p:xfrm>
        <a:graphic>
          <a:graphicData uri="http://schemas.openxmlformats.org/drawingml/2006/table">
            <a:tbl>
              <a:tblPr firstRow="1" bandRow="1">
                <a:tableStyleId>{5C22544A-7EE6-4342-B048-85BDC9FD1C3A}</a:tableStyleId>
              </a:tblPr>
              <a:tblGrid>
                <a:gridCol w="5877421">
                  <a:extLst>
                    <a:ext uri="{9D8B030D-6E8A-4147-A177-3AD203B41FA5}">
                      <a16:colId xmlns:a16="http://schemas.microsoft.com/office/drawing/2014/main" val="513661549"/>
                    </a:ext>
                  </a:extLst>
                </a:gridCol>
              </a:tblGrid>
              <a:tr h="852940">
                <a:tc>
                  <a:txBody>
                    <a:bodyPr/>
                    <a:lstStyle/>
                    <a:p>
                      <a:r>
                        <a:rPr lang="en-GB" sz="900" b="0" dirty="0">
                          <a:solidFill>
                            <a:schemeClr val="tx1"/>
                          </a:solidFill>
                          <a:latin typeface="Source Sans Pro SemiBold" panose="020B0603030403020204" pitchFamily="34" charset="0"/>
                          <a:ea typeface="Source Sans Pro SemiBold" panose="020B0603030403020204" pitchFamily="34" charset="0"/>
                        </a:rPr>
                        <a:t>Responsibilities &amp; Skills: (What is this persona’s speciality, what are their key skills?)</a:t>
                      </a:r>
                    </a:p>
                    <a:p>
                      <a:r>
                        <a:rPr lang="en-GB" sz="900" b="0" dirty="0">
                          <a:solidFill>
                            <a:schemeClr val="tx1"/>
                          </a:solidFill>
                          <a:latin typeface="Source Sans Pro Light" panose="020B0403030403020204" pitchFamily="34" charset="0"/>
                          <a:ea typeface="Source Sans Pro Light" panose="020B0403030403020204" pitchFamily="34" charset="0"/>
                        </a:rPr>
                        <a:t>Key responsibility is booking customers' holidays and communicating with external transport and insurance providers. Sorting numerous streams of admin ensuring she meets deadlines. Fixing or amending issues that could arise. </a:t>
                      </a:r>
                    </a:p>
                    <a:p>
                      <a:endParaRPr lang="en-GB" sz="900" b="0" dirty="0">
                        <a:solidFill>
                          <a:schemeClr val="tx1"/>
                        </a:solidFill>
                        <a:latin typeface="Source Sans Pro Light" panose="020B0403030403020204" pitchFamily="34" charset="0"/>
                        <a:ea typeface="Source Sans Pro Light" panose="020B0403030403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0D8CA"/>
                    </a:solidFill>
                  </a:tcPr>
                </a:tc>
                <a:extLst>
                  <a:ext uri="{0D108BD9-81ED-4DB2-BD59-A6C34878D82A}">
                    <a16:rowId xmlns:a16="http://schemas.microsoft.com/office/drawing/2014/main" val="1776107064"/>
                  </a:ext>
                </a:extLst>
              </a:tr>
              <a:tr h="598158">
                <a:tc>
                  <a:txBody>
                    <a:bodyPr/>
                    <a:lstStyle/>
                    <a:p>
                      <a:r>
                        <a:rPr lang="en-GB" sz="900" b="0" dirty="0">
                          <a:solidFill>
                            <a:schemeClr val="tx1"/>
                          </a:solidFill>
                          <a:latin typeface="Source Sans Pro SemiBold" panose="020B0603030403020204" pitchFamily="34" charset="0"/>
                          <a:ea typeface="Source Sans Pro SemiBold" panose="020B0603030403020204" pitchFamily="34" charset="0"/>
                        </a:rPr>
                        <a:t>Challenges &amp; Goals: (What are this persona’s key challenges and primary/secondary goals?)</a:t>
                      </a:r>
                    </a:p>
                    <a:p>
                      <a:r>
                        <a:rPr lang="en-GB" sz="900" b="0" dirty="0">
                          <a:solidFill>
                            <a:schemeClr val="tx1"/>
                          </a:solidFill>
                          <a:latin typeface="Source Sans Pro Light" panose="020B0403030403020204" pitchFamily="34" charset="0"/>
                          <a:ea typeface="Source Sans Pro Light" panose="020B0403030403020204" pitchFamily="34" charset="0"/>
                        </a:rPr>
                        <a:t>She struggles with her time management and communication with external teams. She’d like her branch to increase efficiency and cut down wasted time.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0D8CA"/>
                    </a:solidFill>
                  </a:tcPr>
                </a:tc>
                <a:extLst>
                  <a:ext uri="{0D108BD9-81ED-4DB2-BD59-A6C34878D82A}">
                    <a16:rowId xmlns:a16="http://schemas.microsoft.com/office/drawing/2014/main" val="2862590700"/>
                  </a:ext>
                </a:extLst>
              </a:tr>
              <a:tr h="598158">
                <a:tc>
                  <a:txBody>
                    <a:bodyPr/>
                    <a:lstStyle/>
                    <a:p>
                      <a:r>
                        <a:rPr lang="en-GB" sz="900" b="0" dirty="0">
                          <a:solidFill>
                            <a:schemeClr val="tx1"/>
                          </a:solidFill>
                          <a:latin typeface="Source Sans Pro SemiBold" panose="020B0603030403020204" pitchFamily="34" charset="0"/>
                          <a:ea typeface="Source Sans Pro SemiBold" panose="020B0603030403020204" pitchFamily="34" charset="0"/>
                        </a:rPr>
                        <a:t>Needs: (What will help this persona overcome their challenges and achieve their goals?)</a:t>
                      </a:r>
                    </a:p>
                    <a:p>
                      <a:r>
                        <a:rPr lang="en-GB" sz="900" b="0" dirty="0">
                          <a:solidFill>
                            <a:schemeClr val="tx1"/>
                          </a:solidFill>
                          <a:latin typeface="Source Sans Pro Light" panose="020B0403030403020204" pitchFamily="34" charset="0"/>
                          <a:ea typeface="Source Sans Pro Light" panose="020B0403030403020204" pitchFamily="34" charset="0"/>
                        </a:rPr>
                        <a:t>The company infrastructure is dated, she needs reliable, modern and easy-to-use hardware to increase the branch’s day-to-day efficiency. </a:t>
                      </a:r>
                    </a:p>
                  </a:txBody>
                  <a:tcPr>
                    <a:lnT w="12700" cap="flat" cmpd="sng" algn="ctr">
                      <a:solidFill>
                        <a:schemeClr val="bg1"/>
                      </a:solidFill>
                      <a:prstDash val="solid"/>
                      <a:round/>
                      <a:headEnd type="none" w="med" len="med"/>
                      <a:tailEnd type="none" w="med" len="med"/>
                    </a:lnT>
                    <a:solidFill>
                      <a:srgbClr val="B0D8CA"/>
                    </a:solidFill>
                  </a:tcPr>
                </a:tc>
                <a:extLst>
                  <a:ext uri="{0D108BD9-81ED-4DB2-BD59-A6C34878D82A}">
                    <a16:rowId xmlns:a16="http://schemas.microsoft.com/office/drawing/2014/main" val="3948968494"/>
                  </a:ext>
                </a:extLst>
              </a:tr>
              <a:tr h="5981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solidFill>
                            <a:schemeClr val="tx1"/>
                          </a:solidFill>
                          <a:latin typeface="Source Sans Pro SemiBold" panose="020B0603030403020204" pitchFamily="34" charset="0"/>
                          <a:ea typeface="Source Sans Pro SemiBold" panose="020B0603030403020204" pitchFamily="34" charset="0"/>
                        </a:rPr>
                        <a:t>Frustrations: (What frustrates this persona?)</a:t>
                      </a:r>
                    </a:p>
                    <a:p>
                      <a:r>
                        <a:rPr lang="en-GB" sz="900" b="0" dirty="0">
                          <a:solidFill>
                            <a:schemeClr val="tx1"/>
                          </a:solidFill>
                          <a:latin typeface="Source Sans Pro Light" panose="020B0403030403020204" pitchFamily="34" charset="0"/>
                          <a:ea typeface="Source Sans Pro Light" panose="020B0403030403020204" pitchFamily="34" charset="0"/>
                        </a:rPr>
                        <a:t>Over-technical setups, waiting times, disorganisation. </a:t>
                      </a:r>
                    </a:p>
                  </a:txBody>
                  <a:tcPr>
                    <a:solidFill>
                      <a:srgbClr val="B0D8CA"/>
                    </a:solidFill>
                  </a:tcPr>
                </a:tc>
                <a:extLst>
                  <a:ext uri="{0D108BD9-81ED-4DB2-BD59-A6C34878D82A}">
                    <a16:rowId xmlns:a16="http://schemas.microsoft.com/office/drawing/2014/main" val="2896619215"/>
                  </a:ext>
                </a:extLst>
              </a:tr>
              <a:tr h="699848">
                <a:tc>
                  <a:txBody>
                    <a:bodyPr/>
                    <a:lstStyle/>
                    <a:p>
                      <a:r>
                        <a:rPr lang="en-GB" sz="900" b="0" dirty="0">
                          <a:solidFill>
                            <a:schemeClr val="tx1"/>
                          </a:solidFill>
                          <a:latin typeface="Source Sans Pro SemiBold" panose="020B0603030403020204" pitchFamily="34" charset="0"/>
                          <a:ea typeface="Source Sans Pro SemiBold" panose="020B0603030403020204" pitchFamily="34" charset="0"/>
                        </a:rPr>
                        <a:t>Key Knowledge Sources: (Where does this persona go to find information? A particular blog or network that they ask?)</a:t>
                      </a:r>
                    </a:p>
                    <a:p>
                      <a:r>
                        <a:rPr lang="en-GB" sz="900" b="0" dirty="0">
                          <a:solidFill>
                            <a:schemeClr val="tx1"/>
                          </a:solidFill>
                          <a:latin typeface="Source Sans Pro Light" panose="020B0403030403020204" pitchFamily="34" charset="0"/>
                          <a:ea typeface="Source Sans Pro Light" panose="020B0403030403020204" pitchFamily="34" charset="0"/>
                        </a:rPr>
                        <a:t>Uses search engines for most of queries but will likely approach her network online and offline for recommendations. </a:t>
                      </a:r>
                    </a:p>
                  </a:txBody>
                  <a:tcPr>
                    <a:solidFill>
                      <a:srgbClr val="B0D8CA"/>
                    </a:solidFill>
                  </a:tcPr>
                </a:tc>
                <a:extLst>
                  <a:ext uri="{0D108BD9-81ED-4DB2-BD59-A6C34878D82A}">
                    <a16:rowId xmlns:a16="http://schemas.microsoft.com/office/drawing/2014/main" val="2460500521"/>
                  </a:ext>
                </a:extLst>
              </a:tr>
              <a:tr h="598158">
                <a:tc>
                  <a:txBody>
                    <a:bodyPr/>
                    <a:lstStyle/>
                    <a:p>
                      <a:r>
                        <a:rPr lang="en-GB" sz="900" b="0" dirty="0">
                          <a:solidFill>
                            <a:schemeClr val="tx1"/>
                          </a:solidFill>
                          <a:latin typeface="Source Sans Pro SemiBold" panose="020B0603030403020204" pitchFamily="34" charset="0"/>
                          <a:ea typeface="Source Sans Pro SemiBold" panose="020B0603030403020204" pitchFamily="34" charset="0"/>
                        </a:rPr>
                        <a:t>What can we do? (What can you provide or do to help this person achieve their goals?)</a:t>
                      </a:r>
                    </a:p>
                    <a:p>
                      <a:r>
                        <a:rPr lang="en-GB" sz="900" b="0" dirty="0">
                          <a:solidFill>
                            <a:schemeClr val="tx1"/>
                          </a:solidFill>
                          <a:latin typeface="Source Sans Pro Light" panose="020B0403030403020204" pitchFamily="34" charset="0"/>
                          <a:ea typeface="Source Sans Pro Light" panose="020B0403030403020204" pitchFamily="34" charset="0"/>
                        </a:rPr>
                        <a:t>Provide reliable/easy-to-use tech to the branch that will reduce waiting times and increase automation resulting in vastly improved productivity. </a:t>
                      </a:r>
                    </a:p>
                  </a:txBody>
                  <a:tcPr>
                    <a:solidFill>
                      <a:srgbClr val="B0D8CA"/>
                    </a:solidFill>
                  </a:tcPr>
                </a:tc>
                <a:extLst>
                  <a:ext uri="{0D108BD9-81ED-4DB2-BD59-A6C34878D82A}">
                    <a16:rowId xmlns:a16="http://schemas.microsoft.com/office/drawing/2014/main" val="3387702355"/>
                  </a:ext>
                </a:extLst>
              </a:tr>
              <a:tr h="598158">
                <a:tc>
                  <a:txBody>
                    <a:bodyPr/>
                    <a:lstStyle/>
                    <a:p>
                      <a:r>
                        <a:rPr lang="en-GB" sz="900" b="0" dirty="0">
                          <a:solidFill>
                            <a:schemeClr val="tx1"/>
                          </a:solidFill>
                          <a:latin typeface="Source Sans Pro SemiBold" panose="020B0603030403020204" pitchFamily="34" charset="0"/>
                          <a:ea typeface="Source Sans Pro SemiBold" panose="020B0603030403020204" pitchFamily="34" charset="0"/>
                        </a:rPr>
                        <a:t>Preferred Touchpoints: (How does this persona prefer to be communicated?)</a:t>
                      </a:r>
                    </a:p>
                    <a:p>
                      <a:r>
                        <a:rPr lang="en-GB" sz="900" b="0" dirty="0">
                          <a:solidFill>
                            <a:schemeClr val="tx1"/>
                          </a:solidFill>
                          <a:latin typeface="Source Sans Pro Light" panose="020B0403030403020204" pitchFamily="34" charset="0"/>
                          <a:ea typeface="Source Sans Pro Light" panose="020B0403030403020204" pitchFamily="34" charset="0"/>
                        </a:rPr>
                        <a:t>Most commonly phone calls and email, will occasionally speak to people within her network online on channels like LinkedIn.</a:t>
                      </a:r>
                    </a:p>
                  </a:txBody>
                  <a:tcPr>
                    <a:solidFill>
                      <a:srgbClr val="B0D8CA"/>
                    </a:solidFill>
                  </a:tcPr>
                </a:tc>
                <a:extLst>
                  <a:ext uri="{0D108BD9-81ED-4DB2-BD59-A6C34878D82A}">
                    <a16:rowId xmlns:a16="http://schemas.microsoft.com/office/drawing/2014/main" val="824288445"/>
                  </a:ext>
                </a:extLst>
              </a:tr>
              <a:tr h="5981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solidFill>
                            <a:schemeClr val="tx1"/>
                          </a:solidFill>
                          <a:latin typeface="Source Sans Pro SemiBold" panose="020B0603030403020204" pitchFamily="34" charset="0"/>
                          <a:ea typeface="Source Sans Pro SemiBold" panose="020B0603030403020204" pitchFamily="34" charset="0"/>
                        </a:rPr>
                        <a:t>Common Objections: (Why wouldn’t they purchase your product or service?)</a:t>
                      </a:r>
                    </a:p>
                    <a:p>
                      <a:r>
                        <a:rPr lang="en-GB" sz="900" b="0" dirty="0">
                          <a:solidFill>
                            <a:schemeClr val="tx1"/>
                          </a:solidFill>
                          <a:latin typeface="Source Sans Pro Light" panose="020B0403030403020204" pitchFamily="34" charset="0"/>
                          <a:ea typeface="Source Sans Pro Light" panose="020B0403030403020204" pitchFamily="34" charset="0"/>
                        </a:rPr>
                        <a:t>She doesn’t have a huge budget to spend on newer equipment for the branch, will likely require buy-in from key stakeholders. </a:t>
                      </a:r>
                    </a:p>
                  </a:txBody>
                  <a:tcPr>
                    <a:solidFill>
                      <a:srgbClr val="B0D8CA"/>
                    </a:solidFill>
                  </a:tcPr>
                </a:tc>
                <a:extLst>
                  <a:ext uri="{0D108BD9-81ED-4DB2-BD59-A6C34878D82A}">
                    <a16:rowId xmlns:a16="http://schemas.microsoft.com/office/drawing/2014/main" val="62398744"/>
                  </a:ext>
                </a:extLst>
              </a:tr>
            </a:tbl>
          </a:graphicData>
        </a:graphic>
      </p:graphicFrame>
      <p:graphicFrame>
        <p:nvGraphicFramePr>
          <p:cNvPr id="10" name="Table 8">
            <a:extLst>
              <a:ext uri="{FF2B5EF4-FFF2-40B4-BE49-F238E27FC236}">
                <a16:creationId xmlns:a16="http://schemas.microsoft.com/office/drawing/2014/main" id="{AC7AD7A6-8DE7-4AD5-A0A3-3B9B3743BEA8}"/>
              </a:ext>
            </a:extLst>
          </p:cNvPr>
          <p:cNvGraphicFramePr>
            <a:graphicFrameLocks noGrp="1"/>
          </p:cNvGraphicFramePr>
          <p:nvPr>
            <p:extLst>
              <p:ext uri="{D42A27DB-BD31-4B8C-83A1-F6EECF244321}">
                <p14:modId xmlns:p14="http://schemas.microsoft.com/office/powerpoint/2010/main" val="3095626994"/>
              </p:ext>
            </p:extLst>
          </p:nvPr>
        </p:nvGraphicFramePr>
        <p:xfrm>
          <a:off x="9145705" y="1711941"/>
          <a:ext cx="2657446" cy="5141739"/>
        </p:xfrm>
        <a:graphic>
          <a:graphicData uri="http://schemas.openxmlformats.org/drawingml/2006/table">
            <a:tbl>
              <a:tblPr firstRow="1" bandRow="1">
                <a:tableStyleId>{5C22544A-7EE6-4342-B048-85BDC9FD1C3A}</a:tableStyleId>
              </a:tblPr>
              <a:tblGrid>
                <a:gridCol w="2657446">
                  <a:extLst>
                    <a:ext uri="{9D8B030D-6E8A-4147-A177-3AD203B41FA5}">
                      <a16:colId xmlns:a16="http://schemas.microsoft.com/office/drawing/2014/main" val="513661549"/>
                    </a:ext>
                  </a:extLst>
                </a:gridCol>
              </a:tblGrid>
              <a:tr h="1281775">
                <a:tc>
                  <a:txBody>
                    <a:bodyPr/>
                    <a:lstStyle/>
                    <a:p>
                      <a:r>
                        <a:rPr lang="en-GB" sz="900" b="0" dirty="0">
                          <a:solidFill>
                            <a:schemeClr val="tx1"/>
                          </a:solidFill>
                          <a:latin typeface="Source Sans Pro SemiBold" panose="020B0603030403020204" pitchFamily="34" charset="0"/>
                          <a:ea typeface="Source Sans Pro SemiBold" panose="020B0603030403020204" pitchFamily="34" charset="0"/>
                        </a:rPr>
                        <a:t>Favourite Brands: (Which brands does this persona commonly interact with or purchase from?) </a:t>
                      </a:r>
                    </a:p>
                    <a:p>
                      <a:r>
                        <a:rPr lang="en-GB" sz="900" b="0" dirty="0">
                          <a:solidFill>
                            <a:schemeClr val="tx1"/>
                          </a:solidFill>
                          <a:latin typeface="Source Sans Pro Light" panose="020B0403030403020204" pitchFamily="34" charset="0"/>
                          <a:ea typeface="Source Sans Pro Light" panose="020B0403030403020204" pitchFamily="34" charset="0"/>
                        </a:rPr>
                        <a:t>River Island, ITV, MAC Cosmetics, Boots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0D8CA"/>
                    </a:solidFill>
                  </a:tcPr>
                </a:tc>
                <a:extLst>
                  <a:ext uri="{0D108BD9-81ED-4DB2-BD59-A6C34878D82A}">
                    <a16:rowId xmlns:a16="http://schemas.microsoft.com/office/drawing/2014/main" val="1776107064"/>
                  </a:ext>
                </a:extLst>
              </a:tr>
              <a:tr h="1281775">
                <a:tc>
                  <a:txBody>
                    <a:bodyPr/>
                    <a:lstStyle/>
                    <a:p>
                      <a:r>
                        <a:rPr lang="en-GB" sz="900" b="0" dirty="0">
                          <a:solidFill>
                            <a:schemeClr val="tx1"/>
                          </a:solidFill>
                          <a:latin typeface="Source Sans Pro SemiBold" panose="020B0603030403020204" pitchFamily="34" charset="0"/>
                          <a:ea typeface="Source Sans Pro SemiBold" panose="020B0603030403020204" pitchFamily="34" charset="0"/>
                        </a:rPr>
                        <a:t>Hobbies: (What does this persona do in their spare time?)</a:t>
                      </a:r>
                    </a:p>
                    <a:p>
                      <a:r>
                        <a:rPr lang="en-GB" sz="900" b="0" dirty="0">
                          <a:solidFill>
                            <a:schemeClr val="tx1"/>
                          </a:solidFill>
                          <a:latin typeface="Source Sans Pro Light" panose="020B0403030403020204" pitchFamily="34" charset="0"/>
                          <a:ea typeface="Source Sans Pro Light" panose="020B0403030403020204" pitchFamily="34" charset="0"/>
                        </a:rPr>
                        <a:t>Socialising</a:t>
                      </a:r>
                    </a:p>
                    <a:p>
                      <a:r>
                        <a:rPr lang="en-GB" sz="900" b="0" dirty="0">
                          <a:solidFill>
                            <a:schemeClr val="tx1"/>
                          </a:solidFill>
                          <a:latin typeface="Source Sans Pro Light" panose="020B0403030403020204" pitchFamily="34" charset="0"/>
                          <a:ea typeface="Source Sans Pro Light" panose="020B0403030403020204" pitchFamily="34" charset="0"/>
                        </a:rPr>
                        <a:t>Playing Tennis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0D8CA"/>
                    </a:solidFill>
                  </a:tcPr>
                </a:tc>
                <a:extLst>
                  <a:ext uri="{0D108BD9-81ED-4DB2-BD59-A6C34878D82A}">
                    <a16:rowId xmlns:a16="http://schemas.microsoft.com/office/drawing/2014/main" val="2862590700"/>
                  </a:ext>
                </a:extLst>
              </a:tr>
              <a:tr h="1281775">
                <a:tc>
                  <a:txBody>
                    <a:bodyPr/>
                    <a:lstStyle/>
                    <a:p>
                      <a:r>
                        <a:rPr lang="en-GB" sz="900" b="0" dirty="0">
                          <a:solidFill>
                            <a:schemeClr val="tx1"/>
                          </a:solidFill>
                          <a:latin typeface="Source Sans Pro SemiBold" panose="020B0603030403020204" pitchFamily="34" charset="0"/>
                          <a:ea typeface="Source Sans Pro SemiBold" panose="020B0603030403020204" pitchFamily="34" charset="0"/>
                        </a:rPr>
                        <a:t>Expendable Income: (How much expendable income does this persona have?)</a:t>
                      </a:r>
                    </a:p>
                    <a:p>
                      <a:r>
                        <a:rPr lang="en-GB" sz="900" b="0" dirty="0">
                          <a:solidFill>
                            <a:schemeClr val="tx1"/>
                          </a:solidFill>
                          <a:latin typeface="Source Sans Pro Light" panose="020B0403030403020204" pitchFamily="34" charset="0"/>
                          <a:ea typeface="Source Sans Pro Light" panose="020B0403030403020204" pitchFamily="34" charset="0"/>
                        </a:rPr>
                        <a:t>£900 per month expendable income</a:t>
                      </a:r>
                    </a:p>
                  </a:txBody>
                  <a:tcPr>
                    <a:lnT w="12700" cap="flat" cmpd="sng" algn="ctr">
                      <a:solidFill>
                        <a:schemeClr val="bg1"/>
                      </a:solidFill>
                      <a:prstDash val="solid"/>
                      <a:round/>
                      <a:headEnd type="none" w="med" len="med"/>
                      <a:tailEnd type="none" w="med" len="med"/>
                    </a:lnT>
                    <a:solidFill>
                      <a:srgbClr val="B0D8CA"/>
                    </a:solidFill>
                  </a:tcPr>
                </a:tc>
                <a:extLst>
                  <a:ext uri="{0D108BD9-81ED-4DB2-BD59-A6C34878D82A}">
                    <a16:rowId xmlns:a16="http://schemas.microsoft.com/office/drawing/2014/main" val="3948968494"/>
                  </a:ext>
                </a:extLst>
              </a:tr>
              <a:tr h="12964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solidFill>
                            <a:schemeClr val="tx1"/>
                          </a:solidFill>
                          <a:latin typeface="Source Sans Pro SemiBold" panose="020B0603030403020204" pitchFamily="34" charset="0"/>
                          <a:ea typeface="Source Sans Pro SemiBold" panose="020B0603030403020204" pitchFamily="34" charset="0"/>
                        </a:rPr>
                        <a:t>Short Bio: (Give your persona a story)</a:t>
                      </a:r>
                    </a:p>
                    <a:p>
                      <a:r>
                        <a:rPr lang="en-GB" sz="900" b="0" dirty="0">
                          <a:solidFill>
                            <a:schemeClr val="tx1"/>
                          </a:solidFill>
                          <a:latin typeface="Source Sans Pro Light" panose="020B0403030403020204" pitchFamily="34" charset="0"/>
                          <a:ea typeface="Source Sans Pro Light" panose="020B0403030403020204" pitchFamily="34" charset="0"/>
                        </a:rPr>
                        <a:t>Theresa, 29 is a Holiday Broker in Birmingham, she has 1 child and enjoys spending time with daughter or playing a game of tennis after work.</a:t>
                      </a:r>
                    </a:p>
                  </a:txBody>
                  <a:tcPr>
                    <a:solidFill>
                      <a:srgbClr val="B0D8CA"/>
                    </a:solidFill>
                  </a:tcPr>
                </a:tc>
                <a:extLst>
                  <a:ext uri="{0D108BD9-81ED-4DB2-BD59-A6C34878D82A}">
                    <a16:rowId xmlns:a16="http://schemas.microsoft.com/office/drawing/2014/main" val="2896619215"/>
                  </a:ext>
                </a:extLst>
              </a:tr>
            </a:tbl>
          </a:graphicData>
        </a:graphic>
      </p:graphicFrame>
      <p:sp>
        <p:nvSpPr>
          <p:cNvPr id="6" name="Subtitle 2">
            <a:extLst>
              <a:ext uri="{FF2B5EF4-FFF2-40B4-BE49-F238E27FC236}">
                <a16:creationId xmlns:a16="http://schemas.microsoft.com/office/drawing/2014/main" id="{C38DDCDA-C91E-4D38-A157-76F10B4F30C9}"/>
              </a:ext>
            </a:extLst>
          </p:cNvPr>
          <p:cNvSpPr txBox="1">
            <a:spLocks/>
          </p:cNvSpPr>
          <p:nvPr/>
        </p:nvSpPr>
        <p:spPr>
          <a:xfrm>
            <a:off x="9190657" y="582750"/>
            <a:ext cx="2567540" cy="508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600" b="1" dirty="0">
                <a:solidFill>
                  <a:srgbClr val="46494F"/>
                </a:solidFill>
                <a:latin typeface="Source Sans Pro Black" panose="020B0503030403020204" pitchFamily="34" charset="0"/>
                <a:ea typeface="Source Sans Pro Black" panose="020B0503030403020204" pitchFamily="34" charset="0"/>
              </a:rPr>
              <a:t>Additional Information</a:t>
            </a:r>
            <a:r>
              <a:rPr lang="en-GB" sz="1600" b="1" dirty="0">
                <a:solidFill>
                  <a:srgbClr val="EE7505"/>
                </a:solidFill>
                <a:latin typeface="Source Sans Pro Black" panose="020B0503030403020204" pitchFamily="34" charset="0"/>
                <a:ea typeface="Source Sans Pro Black" panose="020B0503030403020204" pitchFamily="34" charset="0"/>
              </a:rPr>
              <a:t>.</a:t>
            </a:r>
          </a:p>
        </p:txBody>
      </p:sp>
      <p:sp>
        <p:nvSpPr>
          <p:cNvPr id="7" name="Subtitle 2">
            <a:extLst>
              <a:ext uri="{FF2B5EF4-FFF2-40B4-BE49-F238E27FC236}">
                <a16:creationId xmlns:a16="http://schemas.microsoft.com/office/drawing/2014/main" id="{197B8AF8-ADB8-437F-A4F3-AA84E4E7EA96}"/>
              </a:ext>
            </a:extLst>
          </p:cNvPr>
          <p:cNvSpPr txBox="1">
            <a:spLocks/>
          </p:cNvSpPr>
          <p:nvPr/>
        </p:nvSpPr>
        <p:spPr>
          <a:xfrm>
            <a:off x="9145705" y="868006"/>
            <a:ext cx="2657446" cy="7618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100" dirty="0">
                <a:solidFill>
                  <a:srgbClr val="46494F"/>
                </a:solidFill>
                <a:latin typeface="Source Sans Pro ExtraLight" panose="020B0303030403020204" pitchFamily="34" charset="0"/>
                <a:ea typeface="Source Sans Pro ExtraLight" panose="020B0303030403020204" pitchFamily="34" charset="0"/>
              </a:rPr>
              <a:t>Provide more of a background on the potential buyer. This is additional and not necessary if you don’t think it’ll benefit your planning.</a:t>
            </a:r>
          </a:p>
        </p:txBody>
      </p:sp>
      <p:sp>
        <p:nvSpPr>
          <p:cNvPr id="11" name="Subtitle 2">
            <a:extLst>
              <a:ext uri="{FF2B5EF4-FFF2-40B4-BE49-F238E27FC236}">
                <a16:creationId xmlns:a16="http://schemas.microsoft.com/office/drawing/2014/main" id="{A23AA3E1-7A11-4110-970A-846DA3EBE728}"/>
              </a:ext>
            </a:extLst>
          </p:cNvPr>
          <p:cNvSpPr txBox="1">
            <a:spLocks/>
          </p:cNvSpPr>
          <p:nvPr/>
        </p:nvSpPr>
        <p:spPr>
          <a:xfrm>
            <a:off x="4716316" y="582750"/>
            <a:ext cx="2824294" cy="508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600" b="1" dirty="0">
                <a:solidFill>
                  <a:srgbClr val="46494F"/>
                </a:solidFill>
                <a:latin typeface="Source Sans Pro Black" panose="020B0503030403020204" pitchFamily="34" charset="0"/>
                <a:ea typeface="Source Sans Pro Black" panose="020B0503030403020204" pitchFamily="34" charset="0"/>
              </a:rPr>
              <a:t>Necessary Information</a:t>
            </a:r>
            <a:r>
              <a:rPr lang="en-GB" sz="1600" b="1" dirty="0">
                <a:solidFill>
                  <a:srgbClr val="EE7505"/>
                </a:solidFill>
                <a:latin typeface="Source Sans Pro Black" panose="020B0503030403020204" pitchFamily="34" charset="0"/>
                <a:ea typeface="Source Sans Pro Black" panose="020B0503030403020204" pitchFamily="34" charset="0"/>
              </a:rPr>
              <a:t>.</a:t>
            </a:r>
          </a:p>
        </p:txBody>
      </p:sp>
      <p:pic>
        <p:nvPicPr>
          <p:cNvPr id="20" name="Graphic 19" descr="Female Profile">
            <a:extLst>
              <a:ext uri="{FF2B5EF4-FFF2-40B4-BE49-F238E27FC236}">
                <a16:creationId xmlns:a16="http://schemas.microsoft.com/office/drawing/2014/main" id="{345EAFBA-84A0-4FAA-AD2F-6794AD235666}"/>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455715" y="1995826"/>
            <a:ext cx="652485" cy="652485"/>
          </a:xfrm>
          <a:prstGeom prst="rect">
            <a:avLst/>
          </a:prstGeom>
        </p:spPr>
      </p:pic>
      <p:grpSp>
        <p:nvGrpSpPr>
          <p:cNvPr id="14" name="Group 13">
            <a:extLst>
              <a:ext uri="{FF2B5EF4-FFF2-40B4-BE49-F238E27FC236}">
                <a16:creationId xmlns:a16="http://schemas.microsoft.com/office/drawing/2014/main" id="{CDCBC308-CACB-A498-894A-6377684AC199}"/>
              </a:ext>
            </a:extLst>
          </p:cNvPr>
          <p:cNvGrpSpPr/>
          <p:nvPr/>
        </p:nvGrpSpPr>
        <p:grpSpPr>
          <a:xfrm>
            <a:off x="215243" y="122184"/>
            <a:ext cx="2291983" cy="215444"/>
            <a:chOff x="4791420" y="6535053"/>
            <a:chExt cx="2291983" cy="215444"/>
          </a:xfrm>
          <a:noFill/>
        </p:grpSpPr>
        <p:pic>
          <p:nvPicPr>
            <p:cNvPr id="15" name="Picture 14" descr="Icon&#10;&#10;Description automatically generated">
              <a:extLst>
                <a:ext uri="{FF2B5EF4-FFF2-40B4-BE49-F238E27FC236}">
                  <a16:creationId xmlns:a16="http://schemas.microsoft.com/office/drawing/2014/main" id="{61E2312E-46F4-6BE9-6D74-E918D3F3C27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91420" y="6578825"/>
              <a:ext cx="417905" cy="134252"/>
            </a:xfrm>
            <a:prstGeom prst="rect">
              <a:avLst/>
            </a:prstGeom>
            <a:grpFill/>
          </p:spPr>
        </p:pic>
        <p:sp>
          <p:nvSpPr>
            <p:cNvPr id="17" name="TextBox 16">
              <a:extLst>
                <a:ext uri="{FF2B5EF4-FFF2-40B4-BE49-F238E27FC236}">
                  <a16:creationId xmlns:a16="http://schemas.microsoft.com/office/drawing/2014/main" id="{890ABA5E-ADA3-BFE4-0D5A-03B507974998}"/>
                </a:ext>
              </a:extLst>
            </p:cNvPr>
            <p:cNvSpPr txBox="1"/>
            <p:nvPr/>
          </p:nvSpPr>
          <p:spPr>
            <a:xfrm>
              <a:off x="5209325" y="6535053"/>
              <a:ext cx="1874078" cy="215444"/>
            </a:xfrm>
            <a:prstGeom prst="rect">
              <a:avLst/>
            </a:prstGeom>
            <a:grpFill/>
          </p:spPr>
          <p:txBody>
            <a:bodyPr wrap="square">
              <a:spAutoFit/>
            </a:bodyPr>
            <a:lstStyle/>
            <a:p>
              <a:r>
                <a:rPr lang="en-GB" sz="800" b="1" dirty="0">
                  <a:solidFill>
                    <a:srgbClr val="45494E"/>
                  </a:solidFill>
                  <a:latin typeface="Source Sans Pro Black" panose="020B0503030403020204" pitchFamily="34" charset="0"/>
                  <a:ea typeface="Source Sans Pro Black" panose="020B0503030403020204" pitchFamily="34" charset="0"/>
                  <a:cs typeface="Brush Script MT" panose="03060802040406070304" pitchFamily="66" charset="-122"/>
                </a:rPr>
                <a:t>PERSONA DEVELOPMENT TEMPLATE</a:t>
              </a:r>
              <a:endParaRPr lang="en-GB" sz="500" b="1" dirty="0">
                <a:solidFill>
                  <a:srgbClr val="45494E"/>
                </a:solidFill>
                <a:latin typeface="Source Sans Pro Black" panose="020B0503030403020204" pitchFamily="34" charset="0"/>
                <a:ea typeface="Source Sans Pro Black" panose="020B0503030403020204" pitchFamily="34" charset="0"/>
                <a:cs typeface="Brush Script MT" panose="03060802040406070304" pitchFamily="66" charset="-122"/>
              </a:endParaRPr>
            </a:p>
          </p:txBody>
        </p:sp>
      </p:grpSp>
      <p:sp>
        <p:nvSpPr>
          <p:cNvPr id="21" name="Subtitle 2">
            <a:extLst>
              <a:ext uri="{FF2B5EF4-FFF2-40B4-BE49-F238E27FC236}">
                <a16:creationId xmlns:a16="http://schemas.microsoft.com/office/drawing/2014/main" id="{983913B4-66CE-071D-28A8-CAFE4E00543A}"/>
              </a:ext>
            </a:extLst>
          </p:cNvPr>
          <p:cNvSpPr txBox="1">
            <a:spLocks/>
          </p:cNvSpPr>
          <p:nvPr/>
        </p:nvSpPr>
        <p:spPr>
          <a:xfrm>
            <a:off x="3742086" y="868006"/>
            <a:ext cx="4707828" cy="7618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100" dirty="0">
                <a:solidFill>
                  <a:srgbClr val="46494F"/>
                </a:solidFill>
                <a:latin typeface="Source Sans Pro ExtraLight" panose="020B0303030403020204" pitchFamily="34" charset="0"/>
                <a:ea typeface="Source Sans Pro ExtraLight" panose="020B0303030403020204" pitchFamily="34" charset="0"/>
              </a:rPr>
              <a:t>The information outlined below will enable you to put yourself in the perspective of your ideal buyer. You’ll gain a strong understanding of their responsibilities, needs, and challenges as well as identify how your product or service can help them achieve their goals.</a:t>
            </a:r>
          </a:p>
        </p:txBody>
      </p:sp>
      <p:sp>
        <p:nvSpPr>
          <p:cNvPr id="22" name="Subtitle 2">
            <a:extLst>
              <a:ext uri="{FF2B5EF4-FFF2-40B4-BE49-F238E27FC236}">
                <a16:creationId xmlns:a16="http://schemas.microsoft.com/office/drawing/2014/main" id="{CF18A8A9-6527-96E8-0AA0-1E17E5482342}"/>
              </a:ext>
            </a:extLst>
          </p:cNvPr>
          <p:cNvSpPr txBox="1">
            <a:spLocks/>
          </p:cNvSpPr>
          <p:nvPr/>
        </p:nvSpPr>
        <p:spPr>
          <a:xfrm>
            <a:off x="378742" y="582750"/>
            <a:ext cx="2824294" cy="508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600" b="1" dirty="0">
                <a:solidFill>
                  <a:srgbClr val="46494F"/>
                </a:solidFill>
                <a:latin typeface="Source Sans Pro Black" panose="020B0503030403020204" pitchFamily="34" charset="0"/>
                <a:ea typeface="Source Sans Pro Black" panose="020B0503030403020204" pitchFamily="34" charset="0"/>
              </a:rPr>
              <a:t>Background Information</a:t>
            </a:r>
            <a:r>
              <a:rPr lang="en-GB" sz="1600" b="1" dirty="0">
                <a:solidFill>
                  <a:srgbClr val="EE7505"/>
                </a:solidFill>
                <a:latin typeface="Source Sans Pro Black" panose="020B0503030403020204" pitchFamily="34" charset="0"/>
                <a:ea typeface="Source Sans Pro Black" panose="020B0503030403020204" pitchFamily="34" charset="0"/>
              </a:rPr>
              <a:t>.</a:t>
            </a:r>
          </a:p>
        </p:txBody>
      </p:sp>
      <p:sp>
        <p:nvSpPr>
          <p:cNvPr id="25" name="Subtitle 2">
            <a:extLst>
              <a:ext uri="{FF2B5EF4-FFF2-40B4-BE49-F238E27FC236}">
                <a16:creationId xmlns:a16="http://schemas.microsoft.com/office/drawing/2014/main" id="{6E088E54-DE44-4257-601D-A52530E8D7E3}"/>
              </a:ext>
            </a:extLst>
          </p:cNvPr>
          <p:cNvSpPr txBox="1">
            <a:spLocks/>
          </p:cNvSpPr>
          <p:nvPr/>
        </p:nvSpPr>
        <p:spPr>
          <a:xfrm>
            <a:off x="420603" y="879369"/>
            <a:ext cx="2727587" cy="7618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100" dirty="0">
                <a:solidFill>
                  <a:srgbClr val="46494F"/>
                </a:solidFill>
                <a:latin typeface="Source Sans Pro ExtraLight" panose="020B0303030403020204" pitchFamily="34" charset="0"/>
                <a:ea typeface="Source Sans Pro ExtraLight" panose="020B0303030403020204" pitchFamily="34" charset="0"/>
              </a:rPr>
              <a:t>The background information should ultimately provide you with a top-level overview of your target market. You can use primary and secondary data to complete this.</a:t>
            </a:r>
          </a:p>
        </p:txBody>
      </p:sp>
    </p:spTree>
    <p:extLst>
      <p:ext uri="{BB962C8B-B14F-4D97-AF65-F5344CB8AC3E}">
        <p14:creationId xmlns:p14="http://schemas.microsoft.com/office/powerpoint/2010/main" val="740675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05BE895F-49F6-F112-D936-3F3F3A544C3F}"/>
              </a:ext>
            </a:extLst>
          </p:cNvPr>
          <p:cNvPicPr>
            <a:picLocks noChangeAspect="1"/>
          </p:cNvPicPr>
          <p:nvPr/>
        </p:nvPicPr>
        <p:blipFill>
          <a:blip r:embed="rId2" cstate="screen">
            <a:alphaModFix amt="20000"/>
            <a:grayscl/>
            <a:extLst>
              <a:ext uri="{28A0092B-C50C-407E-A947-70E740481C1C}">
                <a14:useLocalDpi xmlns:a14="http://schemas.microsoft.com/office/drawing/2010/main"/>
              </a:ext>
            </a:extLst>
          </a:blip>
          <a:stretch>
            <a:fillRect/>
          </a:stretch>
        </p:blipFill>
        <p:spPr>
          <a:xfrm rot="10800000" flipH="1">
            <a:off x="9142267" y="1420"/>
            <a:ext cx="3057482" cy="2913542"/>
          </a:xfrm>
          <a:prstGeom prst="rect">
            <a:avLst/>
          </a:prstGeom>
        </p:spPr>
      </p:pic>
      <p:sp>
        <p:nvSpPr>
          <p:cNvPr id="4" name="Title 1">
            <a:extLst>
              <a:ext uri="{FF2B5EF4-FFF2-40B4-BE49-F238E27FC236}">
                <a16:creationId xmlns:a16="http://schemas.microsoft.com/office/drawing/2014/main" id="{562E6B5E-6B13-DFA0-3D98-5925B1EE86EA}"/>
              </a:ext>
            </a:extLst>
          </p:cNvPr>
          <p:cNvSpPr txBox="1">
            <a:spLocks/>
          </p:cNvSpPr>
          <p:nvPr/>
        </p:nvSpPr>
        <p:spPr>
          <a:xfrm>
            <a:off x="3842676" y="4722998"/>
            <a:ext cx="2885459"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pPr>
            <a:r>
              <a:rPr lang="en-GB" sz="37500" b="1" dirty="0">
                <a:solidFill>
                  <a:srgbClr val="45494E">
                    <a:alpha val="9921"/>
                  </a:srgbClr>
                </a:solidFill>
                <a:latin typeface="Source Sans Pro Black" panose="020B0503030403020204" pitchFamily="34" charset="0"/>
                <a:ea typeface="Source Sans Pro Black" panose="020B0503030403020204" pitchFamily="34" charset="0"/>
              </a:rPr>
              <a:t>?</a:t>
            </a:r>
            <a:endParaRPr lang="en-US" sz="37500" b="1" dirty="0">
              <a:solidFill>
                <a:srgbClr val="F47B20">
                  <a:alpha val="9921"/>
                </a:srgbClr>
              </a:solidFill>
              <a:latin typeface="Source Sans Pro Black" panose="020B0503030403020204" pitchFamily="34" charset="0"/>
              <a:ea typeface="Source Sans Pro Black" panose="020B0503030403020204" pitchFamily="34" charset="0"/>
            </a:endParaRPr>
          </a:p>
        </p:txBody>
      </p:sp>
      <p:sp>
        <p:nvSpPr>
          <p:cNvPr id="8" name="Rounded Rectangle 7">
            <a:extLst>
              <a:ext uri="{FF2B5EF4-FFF2-40B4-BE49-F238E27FC236}">
                <a16:creationId xmlns:a16="http://schemas.microsoft.com/office/drawing/2014/main" id="{F12D06C4-C805-E4CE-9F25-15732EA0568E}"/>
              </a:ext>
            </a:extLst>
          </p:cNvPr>
          <p:cNvSpPr/>
          <p:nvPr/>
        </p:nvSpPr>
        <p:spPr>
          <a:xfrm>
            <a:off x="5650130" y="310970"/>
            <a:ext cx="5944894" cy="1450765"/>
          </a:xfrm>
          <a:prstGeom prst="roundRect">
            <a:avLst/>
          </a:prstGeom>
          <a:gradFill>
            <a:gsLst>
              <a:gs pos="19000">
                <a:srgbClr val="8FC0E6"/>
              </a:gs>
              <a:gs pos="99000">
                <a:srgbClr val="B0D8CA"/>
              </a:gs>
            </a:gsLst>
            <a:lin ang="2700000" scaled="0"/>
          </a:gradFill>
          <a:ln>
            <a:noFill/>
          </a:ln>
          <a:effectLst>
            <a:outerShdw blurRad="509281" dist="129320" dir="2400000" sx="100278" sy="100278" algn="t" rotWithShape="0">
              <a:prstClr val="black">
                <a:alpha val="27831"/>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E827F9CC-4EE8-75EC-A389-925D5D021EDD}"/>
              </a:ext>
            </a:extLst>
          </p:cNvPr>
          <p:cNvSpPr txBox="1"/>
          <p:nvPr/>
        </p:nvSpPr>
        <p:spPr>
          <a:xfrm>
            <a:off x="5942793" y="787075"/>
            <a:ext cx="5334807" cy="671513"/>
          </a:xfrm>
          <a:prstGeom prst="rect">
            <a:avLst/>
          </a:prstGeom>
          <a:noFill/>
        </p:spPr>
        <p:txBody>
          <a:bodyPr wrap="square">
            <a:spAutoFit/>
          </a:bodyPr>
          <a:lstStyle/>
          <a:p>
            <a:pPr marL="0" indent="0">
              <a:buNone/>
            </a:pPr>
            <a:r>
              <a:rPr lang="en-GB" sz="1400" dirty="0">
                <a:solidFill>
                  <a:srgbClr val="46494F"/>
                </a:solidFill>
                <a:latin typeface="Source Sans Pro Light" panose="020B0403030403020204" pitchFamily="34" charset="0"/>
                <a:ea typeface="Source Sans Pro Light" panose="020B0403030403020204" pitchFamily="34" charset="0"/>
              </a:rPr>
              <a:t>That’s entirely down to you and your business. You can have as many or as few personas as you see fit, we’d always recommend starting small and building up, persona development is an ongoing process.</a:t>
            </a:r>
          </a:p>
        </p:txBody>
      </p:sp>
      <p:sp>
        <p:nvSpPr>
          <p:cNvPr id="24" name="TextBox 23">
            <a:extLst>
              <a:ext uri="{FF2B5EF4-FFF2-40B4-BE49-F238E27FC236}">
                <a16:creationId xmlns:a16="http://schemas.microsoft.com/office/drawing/2014/main" id="{C12AD826-B118-AC23-A9CA-722A9132EC87}"/>
              </a:ext>
            </a:extLst>
          </p:cNvPr>
          <p:cNvSpPr txBox="1"/>
          <p:nvPr/>
        </p:nvSpPr>
        <p:spPr>
          <a:xfrm>
            <a:off x="5942793" y="527581"/>
            <a:ext cx="4728215" cy="307776"/>
          </a:xfrm>
          <a:prstGeom prst="rect">
            <a:avLst/>
          </a:prstGeom>
          <a:noFill/>
        </p:spPr>
        <p:txBody>
          <a:bodyPr wrap="square">
            <a:spAutoFit/>
          </a:bodyPr>
          <a:lstStyle/>
          <a:p>
            <a:r>
              <a:rPr lang="en-GB" sz="1600" b="1" dirty="0">
                <a:solidFill>
                  <a:schemeClr val="bg1"/>
                </a:solidFill>
                <a:effectLst/>
                <a:latin typeface="Source Sans Pro" panose="020B0503030403020204" pitchFamily="34" charset="0"/>
                <a:ea typeface="Source Sans Pro" panose="020B0503030403020204" pitchFamily="34" charset="0"/>
              </a:rPr>
              <a:t>How many personas do I need to create?</a:t>
            </a:r>
            <a:endParaRPr lang="en-GB" sz="2000" b="1" dirty="0">
              <a:solidFill>
                <a:schemeClr val="bg1"/>
              </a:solidFill>
              <a:latin typeface="Source Sans Pro" panose="020B0503030403020204" pitchFamily="34" charset="0"/>
              <a:ea typeface="Source Sans Pro" panose="020B0503030403020204" pitchFamily="34" charset="0"/>
            </a:endParaRPr>
          </a:p>
        </p:txBody>
      </p:sp>
      <p:sp>
        <p:nvSpPr>
          <p:cNvPr id="6" name="Rounded Rectangle 5">
            <a:extLst>
              <a:ext uri="{FF2B5EF4-FFF2-40B4-BE49-F238E27FC236}">
                <a16:creationId xmlns:a16="http://schemas.microsoft.com/office/drawing/2014/main" id="{F97D65BA-284E-07DC-DAE5-EB76345CF021}"/>
              </a:ext>
            </a:extLst>
          </p:cNvPr>
          <p:cNvSpPr/>
          <p:nvPr/>
        </p:nvSpPr>
        <p:spPr>
          <a:xfrm>
            <a:off x="5650130" y="1902684"/>
            <a:ext cx="5944894" cy="1450765"/>
          </a:xfrm>
          <a:prstGeom prst="roundRect">
            <a:avLst/>
          </a:prstGeom>
          <a:gradFill>
            <a:gsLst>
              <a:gs pos="19000">
                <a:srgbClr val="8FC0E6"/>
              </a:gs>
              <a:gs pos="99000">
                <a:srgbClr val="B0D8CA"/>
              </a:gs>
            </a:gsLst>
            <a:lin ang="2700000" scaled="0"/>
          </a:gradFill>
          <a:ln>
            <a:noFill/>
          </a:ln>
          <a:effectLst>
            <a:outerShdw blurRad="509281" dist="129320" dir="2400000" sx="100278" sy="100278" algn="t" rotWithShape="0">
              <a:prstClr val="black">
                <a:alpha val="27831"/>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0591996F-A794-A208-580F-B3103FB56E92}"/>
              </a:ext>
            </a:extLst>
          </p:cNvPr>
          <p:cNvSpPr txBox="1"/>
          <p:nvPr/>
        </p:nvSpPr>
        <p:spPr>
          <a:xfrm>
            <a:off x="5942793" y="2287468"/>
            <a:ext cx="5334807" cy="867370"/>
          </a:xfrm>
          <a:prstGeom prst="rect">
            <a:avLst/>
          </a:prstGeom>
          <a:noFill/>
        </p:spPr>
        <p:txBody>
          <a:bodyPr wrap="square">
            <a:spAutoFit/>
          </a:bodyPr>
          <a:lstStyle/>
          <a:p>
            <a:pPr marL="0" indent="0">
              <a:buNone/>
            </a:pPr>
            <a:r>
              <a:rPr lang="en-GB" sz="1400" dirty="0">
                <a:solidFill>
                  <a:srgbClr val="46494F"/>
                </a:solidFill>
                <a:latin typeface="Source Sans Pro Light" panose="020B0403030403020204" pitchFamily="34" charset="0"/>
                <a:ea typeface="Source Sans Pro Light" panose="020B0403030403020204" pitchFamily="34" charset="0"/>
              </a:rPr>
              <a:t>Finding this information will require market research, using both primary and secondary research methods to fill in the blanks. A few options you could look into are customer interviews and surveys or add form fields onto your website that capture the information you need.</a:t>
            </a:r>
          </a:p>
        </p:txBody>
      </p:sp>
      <p:sp>
        <p:nvSpPr>
          <p:cNvPr id="10" name="TextBox 9">
            <a:extLst>
              <a:ext uri="{FF2B5EF4-FFF2-40B4-BE49-F238E27FC236}">
                <a16:creationId xmlns:a16="http://schemas.microsoft.com/office/drawing/2014/main" id="{1C845C26-1494-3F78-45AF-FF90BE39EA76}"/>
              </a:ext>
            </a:extLst>
          </p:cNvPr>
          <p:cNvSpPr txBox="1"/>
          <p:nvPr/>
        </p:nvSpPr>
        <p:spPr>
          <a:xfrm>
            <a:off x="5942793" y="2018182"/>
            <a:ext cx="4728215" cy="307776"/>
          </a:xfrm>
          <a:prstGeom prst="rect">
            <a:avLst/>
          </a:prstGeom>
          <a:noFill/>
        </p:spPr>
        <p:txBody>
          <a:bodyPr wrap="square">
            <a:spAutoFit/>
          </a:bodyPr>
          <a:lstStyle/>
          <a:p>
            <a:r>
              <a:rPr lang="en-GB" sz="1600" b="1" dirty="0">
                <a:solidFill>
                  <a:schemeClr val="bg1"/>
                </a:solidFill>
                <a:effectLst/>
                <a:latin typeface="Source Sans Pro" panose="020B0503030403020204" pitchFamily="34" charset="0"/>
                <a:ea typeface="Source Sans Pro" panose="020B0503030403020204" pitchFamily="34" charset="0"/>
              </a:rPr>
              <a:t>How do I </a:t>
            </a:r>
            <a:r>
              <a:rPr lang="en-GB" sz="1600" b="1" dirty="0">
                <a:solidFill>
                  <a:schemeClr val="bg1"/>
                </a:solidFill>
                <a:latin typeface="Source Sans Pro" panose="020B0503030403020204" pitchFamily="34" charset="0"/>
                <a:ea typeface="Source Sans Pro" panose="020B0503030403020204" pitchFamily="34" charset="0"/>
              </a:rPr>
              <a:t>find the information I need?</a:t>
            </a:r>
            <a:endParaRPr lang="en-GB" sz="2000" b="1" dirty="0">
              <a:solidFill>
                <a:schemeClr val="bg1"/>
              </a:solidFill>
              <a:latin typeface="Source Sans Pro" panose="020B0503030403020204" pitchFamily="34" charset="0"/>
              <a:ea typeface="Source Sans Pro" panose="020B0503030403020204" pitchFamily="34" charset="0"/>
            </a:endParaRPr>
          </a:p>
        </p:txBody>
      </p:sp>
      <p:sp>
        <p:nvSpPr>
          <p:cNvPr id="11" name="Rounded Rectangle 10">
            <a:extLst>
              <a:ext uri="{FF2B5EF4-FFF2-40B4-BE49-F238E27FC236}">
                <a16:creationId xmlns:a16="http://schemas.microsoft.com/office/drawing/2014/main" id="{9C2BAC57-D005-CFD8-A772-702D3E9C9B1D}"/>
              </a:ext>
            </a:extLst>
          </p:cNvPr>
          <p:cNvSpPr/>
          <p:nvPr/>
        </p:nvSpPr>
        <p:spPr>
          <a:xfrm>
            <a:off x="5650130" y="3494398"/>
            <a:ext cx="5944894" cy="1450765"/>
          </a:xfrm>
          <a:prstGeom prst="roundRect">
            <a:avLst/>
          </a:prstGeom>
          <a:gradFill>
            <a:gsLst>
              <a:gs pos="19000">
                <a:srgbClr val="8FC0E6"/>
              </a:gs>
              <a:gs pos="99000">
                <a:srgbClr val="B0D8CA"/>
              </a:gs>
            </a:gsLst>
            <a:lin ang="2700000" scaled="0"/>
          </a:gradFill>
          <a:ln>
            <a:noFill/>
          </a:ln>
          <a:effectLst>
            <a:outerShdw blurRad="509281" dist="129320" dir="2400000" sx="100278" sy="100278" algn="t" rotWithShape="0">
              <a:prstClr val="black">
                <a:alpha val="27831"/>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919850B5-CC1F-3586-9E76-351F805AA5F3}"/>
              </a:ext>
            </a:extLst>
          </p:cNvPr>
          <p:cNvSpPr txBox="1"/>
          <p:nvPr/>
        </p:nvSpPr>
        <p:spPr>
          <a:xfrm>
            <a:off x="5942793" y="3873511"/>
            <a:ext cx="5334807" cy="867370"/>
          </a:xfrm>
          <a:prstGeom prst="rect">
            <a:avLst/>
          </a:prstGeom>
          <a:noFill/>
        </p:spPr>
        <p:txBody>
          <a:bodyPr wrap="square">
            <a:spAutoFit/>
          </a:bodyPr>
          <a:lstStyle/>
          <a:p>
            <a:pPr marL="0" indent="0">
              <a:buNone/>
            </a:pPr>
            <a:r>
              <a:rPr lang="en-GB" sz="1400" dirty="0">
                <a:solidFill>
                  <a:srgbClr val="46494F"/>
                </a:solidFill>
                <a:latin typeface="Source Sans Pro Light" panose="020B0403030403020204" pitchFamily="34" charset="0"/>
                <a:ea typeface="Source Sans Pro Light" panose="020B0403030403020204" pitchFamily="34" charset="0"/>
              </a:rPr>
              <a:t>Usually, persona development would sit within your marketing department however, the more information you can gather the more accurate your personas will be. Consider arranging a cross-department meeting to discuss this.</a:t>
            </a:r>
          </a:p>
        </p:txBody>
      </p:sp>
      <p:sp>
        <p:nvSpPr>
          <p:cNvPr id="21" name="TextBox 20">
            <a:extLst>
              <a:ext uri="{FF2B5EF4-FFF2-40B4-BE49-F238E27FC236}">
                <a16:creationId xmlns:a16="http://schemas.microsoft.com/office/drawing/2014/main" id="{D98DA44E-F158-C352-44F2-B42610BD6032}"/>
              </a:ext>
            </a:extLst>
          </p:cNvPr>
          <p:cNvSpPr txBox="1"/>
          <p:nvPr/>
        </p:nvSpPr>
        <p:spPr>
          <a:xfrm>
            <a:off x="5942793" y="3604225"/>
            <a:ext cx="4728215" cy="307776"/>
          </a:xfrm>
          <a:prstGeom prst="rect">
            <a:avLst/>
          </a:prstGeom>
          <a:noFill/>
        </p:spPr>
        <p:txBody>
          <a:bodyPr wrap="square">
            <a:spAutoFit/>
          </a:bodyPr>
          <a:lstStyle/>
          <a:p>
            <a:r>
              <a:rPr lang="en-GB" sz="1600" b="1" dirty="0">
                <a:solidFill>
                  <a:schemeClr val="bg1"/>
                </a:solidFill>
                <a:effectLst/>
                <a:latin typeface="Source Sans Pro" panose="020B0503030403020204" pitchFamily="34" charset="0"/>
                <a:ea typeface="Source Sans Pro" panose="020B0503030403020204" pitchFamily="34" charset="0"/>
              </a:rPr>
              <a:t>Who should create the personas</a:t>
            </a:r>
            <a:r>
              <a:rPr lang="en-GB" sz="1600" b="1" dirty="0">
                <a:solidFill>
                  <a:schemeClr val="bg1"/>
                </a:solidFill>
                <a:latin typeface="Source Sans Pro" panose="020B0503030403020204" pitchFamily="34" charset="0"/>
                <a:ea typeface="Source Sans Pro" panose="020B0503030403020204" pitchFamily="34" charset="0"/>
              </a:rPr>
              <a:t>?</a:t>
            </a:r>
            <a:endParaRPr lang="en-GB" sz="2000" b="1" dirty="0">
              <a:solidFill>
                <a:schemeClr val="bg1"/>
              </a:solidFill>
              <a:latin typeface="Source Sans Pro" panose="020B0503030403020204" pitchFamily="34" charset="0"/>
              <a:ea typeface="Source Sans Pro" panose="020B0503030403020204" pitchFamily="34" charset="0"/>
            </a:endParaRPr>
          </a:p>
        </p:txBody>
      </p:sp>
      <p:sp>
        <p:nvSpPr>
          <p:cNvPr id="22" name="Rounded Rectangle 21">
            <a:extLst>
              <a:ext uri="{FF2B5EF4-FFF2-40B4-BE49-F238E27FC236}">
                <a16:creationId xmlns:a16="http://schemas.microsoft.com/office/drawing/2014/main" id="{C53B6BE0-3BA8-BC85-50AF-163D047D5694}"/>
              </a:ext>
            </a:extLst>
          </p:cNvPr>
          <p:cNvSpPr/>
          <p:nvPr/>
        </p:nvSpPr>
        <p:spPr>
          <a:xfrm>
            <a:off x="5650130" y="5086112"/>
            <a:ext cx="5944894" cy="1450765"/>
          </a:xfrm>
          <a:prstGeom prst="roundRect">
            <a:avLst/>
          </a:prstGeom>
          <a:gradFill>
            <a:gsLst>
              <a:gs pos="19000">
                <a:srgbClr val="8FC0E6"/>
              </a:gs>
              <a:gs pos="99000">
                <a:srgbClr val="B0D8CA"/>
              </a:gs>
            </a:gsLst>
            <a:lin ang="2700000" scaled="0"/>
          </a:gradFill>
          <a:ln>
            <a:noFill/>
          </a:ln>
          <a:effectLst>
            <a:outerShdw blurRad="509281" dist="129320" dir="2400000" sx="100278" sy="100278" algn="t" rotWithShape="0">
              <a:prstClr val="black">
                <a:alpha val="27831"/>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80ECFDAC-08FA-EFD7-52D3-79EDAB0B5347}"/>
              </a:ext>
            </a:extLst>
          </p:cNvPr>
          <p:cNvSpPr txBox="1"/>
          <p:nvPr/>
        </p:nvSpPr>
        <p:spPr>
          <a:xfrm>
            <a:off x="5942793" y="5557590"/>
            <a:ext cx="5334807" cy="738664"/>
          </a:xfrm>
          <a:prstGeom prst="rect">
            <a:avLst/>
          </a:prstGeom>
          <a:noFill/>
        </p:spPr>
        <p:txBody>
          <a:bodyPr wrap="square">
            <a:spAutoFit/>
          </a:bodyPr>
          <a:lstStyle/>
          <a:p>
            <a:pPr marL="0" indent="0">
              <a:buNone/>
            </a:pPr>
            <a:r>
              <a:rPr lang="en-GB" sz="1400" dirty="0">
                <a:solidFill>
                  <a:srgbClr val="46494F"/>
                </a:solidFill>
                <a:latin typeface="Source Sans Pro Light" panose="020B0403030403020204" pitchFamily="34" charset="0"/>
                <a:ea typeface="Source Sans Pro Light" panose="020B0403030403020204" pitchFamily="34" charset="0"/>
              </a:rPr>
              <a:t>We’d suggest reviewing your personas every 6 months and checking that everything still looks right and reflects where the business is at the time.</a:t>
            </a:r>
            <a:endParaRPr lang="en-GB" sz="1800" dirty="0">
              <a:solidFill>
                <a:srgbClr val="46494F"/>
              </a:solidFill>
              <a:latin typeface="Source Sans Pro Light" panose="020B0403030403020204" pitchFamily="34" charset="0"/>
              <a:ea typeface="Source Sans Pro Light" panose="020B0403030403020204" pitchFamily="34" charset="0"/>
            </a:endParaRPr>
          </a:p>
        </p:txBody>
      </p:sp>
      <p:sp>
        <p:nvSpPr>
          <p:cNvPr id="26" name="TextBox 25">
            <a:extLst>
              <a:ext uri="{FF2B5EF4-FFF2-40B4-BE49-F238E27FC236}">
                <a16:creationId xmlns:a16="http://schemas.microsoft.com/office/drawing/2014/main" id="{DF7B3F99-576E-E297-806F-03DB1D08FD73}"/>
              </a:ext>
            </a:extLst>
          </p:cNvPr>
          <p:cNvSpPr txBox="1"/>
          <p:nvPr/>
        </p:nvSpPr>
        <p:spPr>
          <a:xfrm>
            <a:off x="5942793" y="5288304"/>
            <a:ext cx="4728215" cy="338554"/>
          </a:xfrm>
          <a:prstGeom prst="rect">
            <a:avLst/>
          </a:prstGeom>
          <a:noFill/>
        </p:spPr>
        <p:txBody>
          <a:bodyPr wrap="square">
            <a:spAutoFit/>
          </a:bodyPr>
          <a:lstStyle/>
          <a:p>
            <a:r>
              <a:rPr lang="en-GB" sz="1600" b="1" dirty="0">
                <a:solidFill>
                  <a:schemeClr val="bg1"/>
                </a:solidFill>
                <a:effectLst/>
                <a:latin typeface="Source Sans Pro" panose="020B0503030403020204" pitchFamily="34" charset="0"/>
                <a:ea typeface="Source Sans Pro" panose="020B0503030403020204" pitchFamily="34" charset="0"/>
              </a:rPr>
              <a:t>How often should I review my personas</a:t>
            </a:r>
            <a:r>
              <a:rPr lang="en-GB" sz="1600" b="1" dirty="0">
                <a:solidFill>
                  <a:schemeClr val="bg1"/>
                </a:solidFill>
                <a:latin typeface="Source Sans Pro" panose="020B0503030403020204" pitchFamily="34" charset="0"/>
                <a:ea typeface="Source Sans Pro" panose="020B0503030403020204" pitchFamily="34" charset="0"/>
              </a:rPr>
              <a:t>?</a:t>
            </a:r>
            <a:endParaRPr lang="en-GB" sz="2000" b="1" dirty="0">
              <a:solidFill>
                <a:schemeClr val="bg1"/>
              </a:solidFill>
              <a:latin typeface="Source Sans Pro" panose="020B0503030403020204" pitchFamily="34" charset="0"/>
              <a:ea typeface="Source Sans Pro" panose="020B0503030403020204" pitchFamily="34" charset="0"/>
            </a:endParaRPr>
          </a:p>
        </p:txBody>
      </p:sp>
      <p:sp>
        <p:nvSpPr>
          <p:cNvPr id="32" name="Title 1">
            <a:extLst>
              <a:ext uri="{FF2B5EF4-FFF2-40B4-BE49-F238E27FC236}">
                <a16:creationId xmlns:a16="http://schemas.microsoft.com/office/drawing/2014/main" id="{186CBBC6-0598-8207-32C4-01E950549AA9}"/>
              </a:ext>
            </a:extLst>
          </p:cNvPr>
          <p:cNvSpPr txBox="1">
            <a:spLocks/>
          </p:cNvSpPr>
          <p:nvPr/>
        </p:nvSpPr>
        <p:spPr>
          <a:xfrm>
            <a:off x="973542" y="1589399"/>
            <a:ext cx="5048719"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pPr>
            <a:r>
              <a:rPr lang="en-GB" sz="4000" dirty="0">
                <a:solidFill>
                  <a:srgbClr val="45494E"/>
                </a:solidFill>
                <a:latin typeface="Source Sans Pro Light" panose="020B0403030403020204" pitchFamily="34" charset="0"/>
                <a:ea typeface="Source Sans Pro Light" panose="020B0403030403020204" pitchFamily="34" charset="0"/>
              </a:rPr>
              <a:t>Frequently asked </a:t>
            </a:r>
            <a:r>
              <a:rPr lang="en-US" sz="4000" b="1" dirty="0">
                <a:solidFill>
                  <a:srgbClr val="45494E"/>
                </a:solidFill>
                <a:latin typeface="Source Sans Pro Black" panose="020B0503030403020204" pitchFamily="34" charset="0"/>
                <a:ea typeface="Source Sans Pro Black" panose="020B0503030403020204" pitchFamily="34" charset="0"/>
              </a:rPr>
              <a:t>questions</a:t>
            </a:r>
            <a:r>
              <a:rPr lang="en-US" sz="4000" b="1" dirty="0">
                <a:solidFill>
                  <a:srgbClr val="F47B20"/>
                </a:solidFill>
                <a:latin typeface="Source Sans Pro Black" panose="020B0503030403020204" pitchFamily="34" charset="0"/>
                <a:ea typeface="Source Sans Pro Black" panose="020B0503030403020204" pitchFamily="34" charset="0"/>
              </a:rPr>
              <a:t>.</a:t>
            </a:r>
          </a:p>
        </p:txBody>
      </p:sp>
      <p:grpSp>
        <p:nvGrpSpPr>
          <p:cNvPr id="33" name="Group 32">
            <a:extLst>
              <a:ext uri="{FF2B5EF4-FFF2-40B4-BE49-F238E27FC236}">
                <a16:creationId xmlns:a16="http://schemas.microsoft.com/office/drawing/2014/main" id="{EBC32616-DFB4-EC40-F2EC-B8D1663D2081}"/>
              </a:ext>
            </a:extLst>
          </p:cNvPr>
          <p:cNvGrpSpPr/>
          <p:nvPr/>
        </p:nvGrpSpPr>
        <p:grpSpPr>
          <a:xfrm>
            <a:off x="215243" y="122184"/>
            <a:ext cx="2291983" cy="215444"/>
            <a:chOff x="4791420" y="6535053"/>
            <a:chExt cx="2291983" cy="215444"/>
          </a:xfrm>
          <a:noFill/>
        </p:grpSpPr>
        <p:pic>
          <p:nvPicPr>
            <p:cNvPr id="34" name="Picture 33" descr="Icon&#10;&#10;Description automatically generated">
              <a:extLst>
                <a:ext uri="{FF2B5EF4-FFF2-40B4-BE49-F238E27FC236}">
                  <a16:creationId xmlns:a16="http://schemas.microsoft.com/office/drawing/2014/main" id="{CA150BEC-B9C2-AEE6-24C4-55513A02A18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91420" y="6578825"/>
              <a:ext cx="417905" cy="134252"/>
            </a:xfrm>
            <a:prstGeom prst="rect">
              <a:avLst/>
            </a:prstGeom>
            <a:grpFill/>
          </p:spPr>
        </p:pic>
        <p:sp>
          <p:nvSpPr>
            <p:cNvPr id="35" name="TextBox 34">
              <a:extLst>
                <a:ext uri="{FF2B5EF4-FFF2-40B4-BE49-F238E27FC236}">
                  <a16:creationId xmlns:a16="http://schemas.microsoft.com/office/drawing/2014/main" id="{B018B53F-8417-AFB6-04A0-02EC27DF20D2}"/>
                </a:ext>
              </a:extLst>
            </p:cNvPr>
            <p:cNvSpPr txBox="1"/>
            <p:nvPr/>
          </p:nvSpPr>
          <p:spPr>
            <a:xfrm>
              <a:off x="5209325" y="6535053"/>
              <a:ext cx="1874078" cy="215444"/>
            </a:xfrm>
            <a:prstGeom prst="rect">
              <a:avLst/>
            </a:prstGeom>
            <a:grpFill/>
          </p:spPr>
          <p:txBody>
            <a:bodyPr wrap="square">
              <a:spAutoFit/>
            </a:bodyPr>
            <a:lstStyle/>
            <a:p>
              <a:r>
                <a:rPr lang="en-GB" sz="800" b="1" dirty="0">
                  <a:solidFill>
                    <a:srgbClr val="45494E"/>
                  </a:solidFill>
                  <a:latin typeface="Source Sans Pro Black" panose="020B0503030403020204" pitchFamily="34" charset="0"/>
                  <a:ea typeface="Source Sans Pro Black" panose="020B0503030403020204" pitchFamily="34" charset="0"/>
                  <a:cs typeface="Brush Script MT" panose="03060802040406070304" pitchFamily="66" charset="-122"/>
                </a:rPr>
                <a:t>PERSONA DEVELOPMENT TEMPLATE</a:t>
              </a:r>
              <a:endParaRPr lang="en-GB" sz="500" b="1" dirty="0">
                <a:solidFill>
                  <a:srgbClr val="45494E"/>
                </a:solidFill>
                <a:latin typeface="Source Sans Pro Black" panose="020B0503030403020204" pitchFamily="34" charset="0"/>
                <a:ea typeface="Source Sans Pro Black" panose="020B0503030403020204" pitchFamily="34" charset="0"/>
                <a:cs typeface="Brush Script MT" panose="03060802040406070304" pitchFamily="66" charset="-122"/>
              </a:endParaRPr>
            </a:p>
          </p:txBody>
        </p:sp>
      </p:grpSp>
      <p:sp>
        <p:nvSpPr>
          <p:cNvPr id="36" name="Rectangle 35">
            <a:extLst>
              <a:ext uri="{FF2B5EF4-FFF2-40B4-BE49-F238E27FC236}">
                <a16:creationId xmlns:a16="http://schemas.microsoft.com/office/drawing/2014/main" id="{817D33BF-DA25-F1BF-065F-F3C676A66A2E}"/>
              </a:ext>
            </a:extLst>
          </p:cNvPr>
          <p:cNvSpPr/>
          <p:nvPr/>
        </p:nvSpPr>
        <p:spPr>
          <a:xfrm>
            <a:off x="973542" y="2708278"/>
            <a:ext cx="4279090" cy="32114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nSpc>
                <a:spcPct val="100000"/>
              </a:lnSpc>
              <a:buNone/>
            </a:pPr>
            <a:r>
              <a:rPr lang="en-GB" sz="1600" dirty="0">
                <a:solidFill>
                  <a:srgbClr val="46494F"/>
                </a:solidFill>
                <a:latin typeface="Source Sans Pro ExtraLight" panose="020B0503030403020204" pitchFamily="34" charset="0"/>
                <a:ea typeface="Source Sans Pro ExtraLight" panose="020B0503030403020204" pitchFamily="34" charset="0"/>
              </a:rPr>
              <a:t>Before you jump into your persona development process, we’ve compiled some of our most frequently asked questions.</a:t>
            </a:r>
          </a:p>
        </p:txBody>
      </p:sp>
    </p:spTree>
    <p:extLst>
      <p:ext uri="{BB962C8B-B14F-4D97-AF65-F5344CB8AC3E}">
        <p14:creationId xmlns:p14="http://schemas.microsoft.com/office/powerpoint/2010/main" val="1625604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2EF36540-E608-4CA1-27C8-A092920BE582}"/>
              </a:ext>
            </a:extLst>
          </p:cNvPr>
          <p:cNvSpPr/>
          <p:nvPr/>
        </p:nvSpPr>
        <p:spPr>
          <a:xfrm>
            <a:off x="122641" y="117784"/>
            <a:ext cx="11946718" cy="6622432"/>
          </a:xfrm>
          <a:prstGeom prst="roundRect">
            <a:avLst>
              <a:gd name="adj" fmla="val 3795"/>
            </a:avLst>
          </a:prstGeom>
          <a:gradFill flip="none" rotWithShape="1">
            <a:gsLst>
              <a:gs pos="100000">
                <a:schemeClr val="tx1">
                  <a:lumMod val="65000"/>
                  <a:lumOff val="35000"/>
                </a:schemeClr>
              </a:gs>
              <a:gs pos="0">
                <a:srgbClr val="45494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4B245F6C-5113-A43C-98FD-7901713BD528}"/>
              </a:ext>
            </a:extLst>
          </p:cNvPr>
          <p:cNvPicPr>
            <a:picLocks noChangeAspect="1"/>
          </p:cNvPicPr>
          <p:nvPr/>
        </p:nvPicPr>
        <p:blipFill>
          <a:blip r:embed="rId2" cstate="screen">
            <a:alphaModFix amt="20000"/>
            <a:extLst>
              <a:ext uri="{28A0092B-C50C-407E-A947-70E740481C1C}">
                <a14:useLocalDpi xmlns:a14="http://schemas.microsoft.com/office/drawing/2010/main"/>
              </a:ext>
            </a:extLst>
          </a:blip>
          <a:srcRect/>
          <a:stretch/>
        </p:blipFill>
        <p:spPr>
          <a:xfrm rot="18967015">
            <a:off x="3798909" y="82692"/>
            <a:ext cx="12014594" cy="7388738"/>
          </a:xfrm>
          <a:prstGeom prst="rect">
            <a:avLst/>
          </a:prstGeom>
        </p:spPr>
      </p:pic>
      <p:sp>
        <p:nvSpPr>
          <p:cNvPr id="4" name="TextBox 3">
            <a:extLst>
              <a:ext uri="{FF2B5EF4-FFF2-40B4-BE49-F238E27FC236}">
                <a16:creationId xmlns:a16="http://schemas.microsoft.com/office/drawing/2014/main" id="{83C41AB0-E79A-8201-4688-76068C135FB1}"/>
              </a:ext>
            </a:extLst>
          </p:cNvPr>
          <p:cNvSpPr txBox="1"/>
          <p:nvPr/>
        </p:nvSpPr>
        <p:spPr>
          <a:xfrm>
            <a:off x="478083" y="3126354"/>
            <a:ext cx="5687658" cy="646331"/>
          </a:xfrm>
          <a:prstGeom prst="rect">
            <a:avLst/>
          </a:prstGeom>
          <a:noFill/>
        </p:spPr>
        <p:txBody>
          <a:bodyPr wrap="square">
            <a:spAutoFit/>
          </a:bodyPr>
          <a:lstStyle/>
          <a:p>
            <a:r>
              <a:rPr lang="en-GB" sz="3600" b="1" dirty="0">
                <a:solidFill>
                  <a:schemeClr val="bg1"/>
                </a:solidFill>
                <a:latin typeface="Source Sans Pro Black" panose="020B0503030403020204" pitchFamily="34" charset="0"/>
                <a:ea typeface="Source Sans Pro Black" panose="020B0503030403020204" pitchFamily="34" charset="0"/>
                <a:cs typeface="Brush Script MT" panose="03060802040406070304" pitchFamily="66" charset="-122"/>
              </a:rPr>
              <a:t>PERSONA TEMPLATES</a:t>
            </a:r>
            <a:endParaRPr lang="en-GB" sz="1800" b="1" dirty="0">
              <a:solidFill>
                <a:schemeClr val="bg1"/>
              </a:solidFill>
              <a:latin typeface="Source Sans Pro Black" panose="020B0503030403020204" pitchFamily="34" charset="0"/>
              <a:ea typeface="Source Sans Pro Black" panose="020B0503030403020204" pitchFamily="34" charset="0"/>
              <a:cs typeface="Brush Script MT" panose="03060802040406070304" pitchFamily="66" charset="-122"/>
            </a:endParaRPr>
          </a:p>
        </p:txBody>
      </p:sp>
      <p:pic>
        <p:nvPicPr>
          <p:cNvPr id="7" name="Picture 6">
            <a:extLst>
              <a:ext uri="{FF2B5EF4-FFF2-40B4-BE49-F238E27FC236}">
                <a16:creationId xmlns:a16="http://schemas.microsoft.com/office/drawing/2014/main" id="{E899B5B3-EF36-EEC2-91AA-EF29F65D0A8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42283" b="42141"/>
          <a:stretch/>
        </p:blipFill>
        <p:spPr>
          <a:xfrm>
            <a:off x="-51540" y="2116668"/>
            <a:ext cx="7175011" cy="1117600"/>
          </a:xfrm>
          <a:prstGeom prst="rect">
            <a:avLst/>
          </a:prstGeom>
        </p:spPr>
      </p:pic>
      <p:sp>
        <p:nvSpPr>
          <p:cNvPr id="8" name="TextBox 7">
            <a:extLst>
              <a:ext uri="{FF2B5EF4-FFF2-40B4-BE49-F238E27FC236}">
                <a16:creationId xmlns:a16="http://schemas.microsoft.com/office/drawing/2014/main" id="{1D715DC4-54A6-F150-96FA-290B5D23F234}"/>
              </a:ext>
            </a:extLst>
          </p:cNvPr>
          <p:cNvSpPr txBox="1"/>
          <p:nvPr/>
        </p:nvSpPr>
        <p:spPr>
          <a:xfrm>
            <a:off x="478083" y="3664317"/>
            <a:ext cx="5245384" cy="535531"/>
          </a:xfrm>
          <a:prstGeom prst="rect">
            <a:avLst/>
          </a:prstGeom>
          <a:noFill/>
        </p:spPr>
        <p:txBody>
          <a:bodyPr wrap="square">
            <a:sp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Source Sans Pro ExtraLight" panose="020B0303030403020204" pitchFamily="34" charset="0"/>
                <a:ea typeface="Source Sans Pro ExtraLight" panose="020B0303030403020204" pitchFamily="34" charset="0"/>
                <a:cs typeface="+mj-cs"/>
              </a:rPr>
              <a:t>Now it’s your turn, we’ve included 4 blank templates, if you need more, you can copy and paste additional</a:t>
            </a:r>
            <a:r>
              <a:rPr lang="en-GB" sz="1600" dirty="0">
                <a:solidFill>
                  <a:prstClr val="white"/>
                </a:solidFill>
                <a:latin typeface="Source Sans Pro ExtraLight" panose="020B0303030403020204" pitchFamily="34" charset="0"/>
                <a:ea typeface="Source Sans Pro ExtraLight" panose="020B0303030403020204" pitchFamily="34" charset="0"/>
                <a:cs typeface="+mj-cs"/>
              </a:rPr>
              <a:t>l slides.</a:t>
            </a:r>
            <a:endParaRPr kumimoji="0" lang="en-GB" sz="1600" b="0" i="0" u="none" strike="noStrike" kern="1200" cap="none" spc="0" normalizeH="0" baseline="0" noProof="0" dirty="0">
              <a:ln>
                <a:noFill/>
              </a:ln>
              <a:solidFill>
                <a:prstClr val="white"/>
              </a:solidFill>
              <a:effectLst/>
              <a:uLnTx/>
              <a:uFillTx/>
              <a:latin typeface="Source Sans Pro ExtraLight" panose="020B0303030403020204" pitchFamily="34" charset="0"/>
              <a:ea typeface="Source Sans Pro ExtraLight" panose="020B0303030403020204" pitchFamily="34" charset="0"/>
              <a:cs typeface="+mj-cs"/>
            </a:endParaRPr>
          </a:p>
        </p:txBody>
      </p:sp>
    </p:spTree>
    <p:extLst>
      <p:ext uri="{BB962C8B-B14F-4D97-AF65-F5344CB8AC3E}">
        <p14:creationId xmlns:p14="http://schemas.microsoft.com/office/powerpoint/2010/main" val="119764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1975</TotalTime>
  <Words>1727</Words>
  <Application>Microsoft Macintosh PowerPoint</Application>
  <PresentationFormat>Widescreen</PresentationFormat>
  <Paragraphs>201</Paragraphs>
  <Slides>14</Slides>
  <Notes>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14</vt:i4>
      </vt:variant>
    </vt:vector>
  </HeadingPairs>
  <TitlesOfParts>
    <vt:vector size="25" baseType="lpstr">
      <vt:lpstr>Arial</vt:lpstr>
      <vt:lpstr>Calibri</vt:lpstr>
      <vt:lpstr>Calibri Light</vt:lpstr>
      <vt:lpstr>Source Sans Pro</vt:lpstr>
      <vt:lpstr>Source Sans Pro Black</vt:lpstr>
      <vt:lpstr>Source Sans Pro ExtraLight</vt:lpstr>
      <vt:lpstr>Source Sans Pro Light</vt:lpstr>
      <vt:lpstr>Source Sans Pro SemiBold</vt:lpstr>
      <vt:lpstr>Source Sans Pro SemiBold</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Buyer Personas</dc:title>
  <dc:creator>Riain Kerly</dc:creator>
  <cp:lastModifiedBy>Riain Kerly</cp:lastModifiedBy>
  <cp:revision>63</cp:revision>
  <dcterms:created xsi:type="dcterms:W3CDTF">2020-11-24T12:24:32Z</dcterms:created>
  <dcterms:modified xsi:type="dcterms:W3CDTF">2023-03-10T16:10:14Z</dcterms:modified>
</cp:coreProperties>
</file>